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96" r:id="rId6"/>
    <p:sldId id="259" r:id="rId7"/>
    <p:sldId id="260" r:id="rId8"/>
    <p:sldId id="261" r:id="rId9"/>
    <p:sldId id="262" r:id="rId10"/>
    <p:sldId id="297" r:id="rId11"/>
    <p:sldId id="263" r:id="rId12"/>
    <p:sldId id="264" r:id="rId13"/>
    <p:sldId id="265" r:id="rId14"/>
    <p:sldId id="266" r:id="rId15"/>
    <p:sldId id="267" r:id="rId16"/>
    <p:sldId id="269" r:id="rId17"/>
    <p:sldId id="268" r:id="rId18"/>
    <p:sldId id="270" r:id="rId19"/>
    <p:sldId id="271" r:id="rId20"/>
    <p:sldId id="272" r:id="rId21"/>
    <p:sldId id="273" r:id="rId22"/>
    <p:sldId id="274" r:id="rId23"/>
    <p:sldId id="257" r:id="rId24"/>
    <p:sldId id="275" r:id="rId25"/>
    <p:sldId id="276" r:id="rId26"/>
    <p:sldId id="277" r:id="rId27"/>
    <p:sldId id="283" r:id="rId28"/>
    <p:sldId id="284" r:id="rId29"/>
    <p:sldId id="278" r:id="rId30"/>
    <p:sldId id="280" r:id="rId31"/>
    <p:sldId id="281" r:id="rId32"/>
    <p:sldId id="282" r:id="rId33"/>
    <p:sldId id="285" r:id="rId34"/>
    <p:sldId id="286" r:id="rId35"/>
    <p:sldId id="287" r:id="rId36"/>
    <p:sldId id="288" r:id="rId37"/>
    <p:sldId id="289" r:id="rId38"/>
    <p:sldId id="290" r:id="rId39"/>
    <p:sldId id="291" r:id="rId40"/>
    <p:sldId id="292" r:id="rId41"/>
    <p:sldId id="293" r:id="rId42"/>
    <p:sldId id="294" r:id="rId43"/>
    <p:sldId id="29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009701C-CE1B-4F5C-AE65-F5109FF73D6A}" type="datetimeFigureOut">
              <a:rPr lang="en-AU" smtClean="0"/>
              <a:t>8/08/2019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8A9936-7089-4DDE-BF15-0EE1BC47B3BA}" type="slidenum">
              <a:rPr lang="en-AU" smtClean="0"/>
              <a:t>‹#›</a:t>
            </a:fld>
            <a:endParaRPr lang="en-AU"/>
          </a:p>
        </p:txBody>
      </p:sp>
    </p:spTree>
    <p:extLst>
      <p:ext uri="{BB962C8B-B14F-4D97-AF65-F5344CB8AC3E}">
        <p14:creationId xmlns:p14="http://schemas.microsoft.com/office/powerpoint/2010/main" val="87462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009701C-CE1B-4F5C-AE65-F5109FF73D6A}" type="datetimeFigureOut">
              <a:rPr lang="en-AU" smtClean="0"/>
              <a:t>8/08/2019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8A9936-7089-4DDE-BF15-0EE1BC47B3BA}" type="slidenum">
              <a:rPr lang="en-AU" smtClean="0"/>
              <a:t>‹#›</a:t>
            </a:fld>
            <a:endParaRPr lang="en-AU"/>
          </a:p>
        </p:txBody>
      </p:sp>
    </p:spTree>
    <p:extLst>
      <p:ext uri="{BB962C8B-B14F-4D97-AF65-F5344CB8AC3E}">
        <p14:creationId xmlns:p14="http://schemas.microsoft.com/office/powerpoint/2010/main" val="391161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009701C-CE1B-4F5C-AE65-F5109FF73D6A}" type="datetimeFigureOut">
              <a:rPr lang="en-AU" smtClean="0"/>
              <a:t>8/08/2019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8A9936-7089-4DDE-BF15-0EE1BC47B3BA}" type="slidenum">
              <a:rPr lang="en-AU" smtClean="0"/>
              <a:t>‹#›</a:t>
            </a:fld>
            <a:endParaRPr lang="en-AU"/>
          </a:p>
        </p:txBody>
      </p:sp>
    </p:spTree>
    <p:extLst>
      <p:ext uri="{BB962C8B-B14F-4D97-AF65-F5344CB8AC3E}">
        <p14:creationId xmlns:p14="http://schemas.microsoft.com/office/powerpoint/2010/main" val="3114711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8/8/2019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067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8/8/2019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02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8/8/2019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195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8/8/2019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52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619715-48A3-40E7-85EC-646C7BE2E1C0}" type="datetimeFigureOut">
              <a:rPr lang="en-US" smtClean="0">
                <a:solidFill>
                  <a:prstClr val="black">
                    <a:tint val="75000"/>
                  </a:prstClr>
                </a:solidFill>
              </a:rPr>
              <a:pPr/>
              <a:t>8/8/2019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157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619715-48A3-40E7-85EC-646C7BE2E1C0}" type="datetimeFigureOut">
              <a:rPr lang="en-US" smtClean="0">
                <a:solidFill>
                  <a:prstClr val="black">
                    <a:tint val="75000"/>
                  </a:prstClr>
                </a:solidFill>
              </a:rPr>
              <a:pPr/>
              <a:t>8/8/2019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412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19715-48A3-40E7-85EC-646C7BE2E1C0}" type="datetimeFigureOut">
              <a:rPr lang="en-US" smtClean="0">
                <a:solidFill>
                  <a:prstClr val="black">
                    <a:tint val="75000"/>
                  </a:prstClr>
                </a:solidFill>
              </a:rPr>
              <a:pPr/>
              <a:t>8/8/2019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241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8/8/2019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1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009701C-CE1B-4F5C-AE65-F5109FF73D6A}" type="datetimeFigureOut">
              <a:rPr lang="en-AU" smtClean="0"/>
              <a:t>8/08/2019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8A9936-7089-4DDE-BF15-0EE1BC47B3BA}" type="slidenum">
              <a:rPr lang="en-AU" smtClean="0"/>
              <a:t>‹#›</a:t>
            </a:fld>
            <a:endParaRPr lang="en-AU"/>
          </a:p>
        </p:txBody>
      </p:sp>
    </p:spTree>
    <p:extLst>
      <p:ext uri="{BB962C8B-B14F-4D97-AF65-F5344CB8AC3E}">
        <p14:creationId xmlns:p14="http://schemas.microsoft.com/office/powerpoint/2010/main" val="3726728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8/8/2019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093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8/8/2019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119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8/8/2019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540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8/08/2019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30350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8/08/2019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39429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8/08/2019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64760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A56DC849-004C-4366-A796-62A0835904CD}" type="datetimeFigureOut">
              <a:rPr lang="ms-MY" smtClean="0">
                <a:solidFill>
                  <a:prstClr val="black">
                    <a:tint val="75000"/>
                  </a:prstClr>
                </a:solidFill>
              </a:rPr>
              <a:pPr/>
              <a:t>8/08/2019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23856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A56DC849-004C-4366-A796-62A0835904CD}" type="datetimeFigureOut">
              <a:rPr lang="ms-MY" smtClean="0">
                <a:solidFill>
                  <a:prstClr val="black">
                    <a:tint val="75000"/>
                  </a:prstClr>
                </a:solidFill>
              </a:rPr>
              <a:pPr/>
              <a:t>8/08/2019</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81675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A56DC849-004C-4366-A796-62A0835904CD}" type="datetimeFigureOut">
              <a:rPr lang="ms-MY" smtClean="0">
                <a:solidFill>
                  <a:prstClr val="black">
                    <a:tint val="75000"/>
                  </a:prstClr>
                </a:solidFill>
              </a:rPr>
              <a:pPr/>
              <a:t>8/08/2019</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06796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DC849-004C-4366-A796-62A0835904CD}" type="datetimeFigureOut">
              <a:rPr lang="ms-MY" smtClean="0">
                <a:solidFill>
                  <a:prstClr val="black">
                    <a:tint val="75000"/>
                  </a:prstClr>
                </a:solidFill>
              </a:rPr>
              <a:pPr/>
              <a:t>8/08/2019</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9408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09701C-CE1B-4F5C-AE65-F5109FF73D6A}" type="datetimeFigureOut">
              <a:rPr lang="en-AU" smtClean="0"/>
              <a:t>8/08/2019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8A9936-7089-4DDE-BF15-0EE1BC47B3BA}" type="slidenum">
              <a:rPr lang="en-AU" smtClean="0"/>
              <a:t>‹#›</a:t>
            </a:fld>
            <a:endParaRPr lang="en-AU"/>
          </a:p>
        </p:txBody>
      </p:sp>
    </p:spTree>
    <p:extLst>
      <p:ext uri="{BB962C8B-B14F-4D97-AF65-F5344CB8AC3E}">
        <p14:creationId xmlns:p14="http://schemas.microsoft.com/office/powerpoint/2010/main" val="42338321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DC849-004C-4366-A796-62A0835904CD}" type="datetimeFigureOut">
              <a:rPr lang="ms-MY" smtClean="0">
                <a:solidFill>
                  <a:prstClr val="black">
                    <a:tint val="75000"/>
                  </a:prstClr>
                </a:solidFill>
              </a:rPr>
              <a:pPr/>
              <a:t>8/08/2019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74412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DC849-004C-4366-A796-62A0835904CD}" type="datetimeFigureOut">
              <a:rPr lang="ms-MY" smtClean="0">
                <a:solidFill>
                  <a:prstClr val="black">
                    <a:tint val="75000"/>
                  </a:prstClr>
                </a:solidFill>
              </a:rPr>
              <a:pPr/>
              <a:t>8/08/2019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390689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8/08/2019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20349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8/08/2019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05931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634E253-4CB5-46BB-A772-BFD1C66B4DA1}" type="datetimeFigureOut">
              <a:rPr lang="en-AU"/>
              <a:pPr>
                <a:defRPr/>
              </a:pPr>
              <a:t>8/08/2019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DA4CCEA5-25BF-4655-896A-C5B6434E6292}" type="slidenum">
              <a:rPr lang="en-AU"/>
              <a:pPr>
                <a:defRPr/>
              </a:pPr>
              <a:t>‹#›</a:t>
            </a:fld>
            <a:endParaRPr lang="en-AU"/>
          </a:p>
        </p:txBody>
      </p:sp>
    </p:spTree>
    <p:extLst>
      <p:ext uri="{BB962C8B-B14F-4D97-AF65-F5344CB8AC3E}">
        <p14:creationId xmlns:p14="http://schemas.microsoft.com/office/powerpoint/2010/main" val="20405727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BE3E3C1D-93EF-4AF3-86D6-B553BB02257C}" type="datetimeFigureOut">
              <a:rPr lang="en-AU"/>
              <a:pPr>
                <a:defRPr/>
              </a:pPr>
              <a:t>8/08/2019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B0FB128-C0CF-40E6-A657-7B6749A04E8D}" type="slidenum">
              <a:rPr lang="en-AU"/>
              <a:pPr>
                <a:defRPr/>
              </a:pPr>
              <a:t>‹#›</a:t>
            </a:fld>
            <a:endParaRPr lang="en-AU"/>
          </a:p>
        </p:txBody>
      </p:sp>
    </p:spTree>
    <p:extLst>
      <p:ext uri="{BB962C8B-B14F-4D97-AF65-F5344CB8AC3E}">
        <p14:creationId xmlns:p14="http://schemas.microsoft.com/office/powerpoint/2010/main" val="1554574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42FCC47-E82F-4337-A14A-888D552DAFFA}" type="datetimeFigureOut">
              <a:rPr lang="en-AU"/>
              <a:pPr>
                <a:defRPr/>
              </a:pPr>
              <a:t>8/08/2019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039126-2932-4EAD-99C5-37F8345E914D}" type="slidenum">
              <a:rPr lang="en-AU"/>
              <a:pPr>
                <a:defRPr/>
              </a:pPr>
              <a:t>‹#›</a:t>
            </a:fld>
            <a:endParaRPr lang="en-AU"/>
          </a:p>
        </p:txBody>
      </p:sp>
    </p:spTree>
    <p:extLst>
      <p:ext uri="{BB962C8B-B14F-4D97-AF65-F5344CB8AC3E}">
        <p14:creationId xmlns:p14="http://schemas.microsoft.com/office/powerpoint/2010/main" val="3982327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2109924-8365-4BDD-9CC7-8D8CC48B4F67}" type="datetimeFigureOut">
              <a:rPr lang="en-AU"/>
              <a:pPr>
                <a:defRPr/>
              </a:pPr>
              <a:t>8/08/2019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3C6DD17C-AFBD-4424-8393-00D927B931C1}" type="slidenum">
              <a:rPr lang="en-AU"/>
              <a:pPr>
                <a:defRPr/>
              </a:pPr>
              <a:t>‹#›</a:t>
            </a:fld>
            <a:endParaRPr lang="en-AU"/>
          </a:p>
        </p:txBody>
      </p:sp>
    </p:spTree>
    <p:extLst>
      <p:ext uri="{BB962C8B-B14F-4D97-AF65-F5344CB8AC3E}">
        <p14:creationId xmlns:p14="http://schemas.microsoft.com/office/powerpoint/2010/main" val="97713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494E52F-D2C2-4EED-BA68-4A8A559F3419}" type="datetimeFigureOut">
              <a:rPr lang="en-AU"/>
              <a:pPr>
                <a:defRPr/>
              </a:pPr>
              <a:t>8/08/2019</a:t>
            </a:fld>
            <a:endParaRPr lang="en-AU"/>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1C735BE-2474-44FD-BEE0-8BD0C3766884}" type="slidenum">
              <a:rPr lang="en-AU"/>
              <a:pPr>
                <a:defRPr/>
              </a:pPr>
              <a:t>‹#›</a:t>
            </a:fld>
            <a:endParaRPr lang="en-AU"/>
          </a:p>
        </p:txBody>
      </p:sp>
    </p:spTree>
    <p:extLst>
      <p:ext uri="{BB962C8B-B14F-4D97-AF65-F5344CB8AC3E}">
        <p14:creationId xmlns:p14="http://schemas.microsoft.com/office/powerpoint/2010/main" val="1616997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8474247-8541-48EA-8088-854E73A0ADBD}" type="datetimeFigureOut">
              <a:rPr lang="en-AU"/>
              <a:pPr>
                <a:defRPr/>
              </a:pPr>
              <a:t>8/08/2019</a:t>
            </a:fld>
            <a:endParaRPr lang="en-AU"/>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4AE60D7-53DC-4170-8E6B-BCF77EF1A1F5}" type="slidenum">
              <a:rPr lang="en-AU"/>
              <a:pPr>
                <a:defRPr/>
              </a:pPr>
              <a:t>‹#›</a:t>
            </a:fld>
            <a:endParaRPr lang="en-AU"/>
          </a:p>
        </p:txBody>
      </p:sp>
    </p:spTree>
    <p:extLst>
      <p:ext uri="{BB962C8B-B14F-4D97-AF65-F5344CB8AC3E}">
        <p14:creationId xmlns:p14="http://schemas.microsoft.com/office/powerpoint/2010/main" val="975198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009701C-CE1B-4F5C-AE65-F5109FF73D6A}" type="datetimeFigureOut">
              <a:rPr lang="en-AU" smtClean="0"/>
              <a:t>8/08/2019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A8A9936-7089-4DDE-BF15-0EE1BC47B3BA}" type="slidenum">
              <a:rPr lang="en-AU" smtClean="0"/>
              <a:t>‹#›</a:t>
            </a:fld>
            <a:endParaRPr lang="en-AU"/>
          </a:p>
        </p:txBody>
      </p:sp>
    </p:spTree>
    <p:extLst>
      <p:ext uri="{BB962C8B-B14F-4D97-AF65-F5344CB8AC3E}">
        <p14:creationId xmlns:p14="http://schemas.microsoft.com/office/powerpoint/2010/main" val="23579364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9A64CE5-D00F-42F6-B35F-079CB3920FEB}" type="datetimeFigureOut">
              <a:rPr lang="en-AU"/>
              <a:pPr>
                <a:defRPr/>
              </a:pPr>
              <a:t>8/08/2019</a:t>
            </a:fld>
            <a:endParaRPr lang="en-AU"/>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E7D7BD7-26A7-42F5-858A-8C379118390A}" type="slidenum">
              <a:rPr lang="en-AU"/>
              <a:pPr>
                <a:defRPr/>
              </a:pPr>
              <a:t>‹#›</a:t>
            </a:fld>
            <a:endParaRPr lang="en-AU"/>
          </a:p>
        </p:txBody>
      </p:sp>
    </p:spTree>
    <p:extLst>
      <p:ext uri="{BB962C8B-B14F-4D97-AF65-F5344CB8AC3E}">
        <p14:creationId xmlns:p14="http://schemas.microsoft.com/office/powerpoint/2010/main" val="16006691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2EB1266-7593-494C-BDC1-634F3D0DC45D}" type="datetimeFigureOut">
              <a:rPr lang="en-AU"/>
              <a:pPr>
                <a:defRPr/>
              </a:pPr>
              <a:t>8/08/2019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0891401-10A9-4546-9327-ADB95338A99B}" type="slidenum">
              <a:rPr lang="en-AU"/>
              <a:pPr>
                <a:defRPr/>
              </a:pPr>
              <a:t>‹#›</a:t>
            </a:fld>
            <a:endParaRPr lang="en-AU"/>
          </a:p>
        </p:txBody>
      </p:sp>
    </p:spTree>
    <p:extLst>
      <p:ext uri="{BB962C8B-B14F-4D97-AF65-F5344CB8AC3E}">
        <p14:creationId xmlns:p14="http://schemas.microsoft.com/office/powerpoint/2010/main" val="2660602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CF29AE9-8638-4F2D-9EC1-BD9C25EA3FF3}" type="datetimeFigureOut">
              <a:rPr lang="en-AU"/>
              <a:pPr>
                <a:defRPr/>
              </a:pPr>
              <a:t>8/08/2019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213BC8F-3F92-4F96-87C5-2F72ADF46B6C}" type="slidenum">
              <a:rPr lang="en-AU"/>
              <a:pPr>
                <a:defRPr/>
              </a:pPr>
              <a:t>‹#›</a:t>
            </a:fld>
            <a:endParaRPr lang="en-AU"/>
          </a:p>
        </p:txBody>
      </p:sp>
    </p:spTree>
    <p:extLst>
      <p:ext uri="{BB962C8B-B14F-4D97-AF65-F5344CB8AC3E}">
        <p14:creationId xmlns:p14="http://schemas.microsoft.com/office/powerpoint/2010/main" val="19504269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568D120-A1FE-4570-86DB-3670EB670E0D}" type="datetimeFigureOut">
              <a:rPr lang="en-AU"/>
              <a:pPr>
                <a:defRPr/>
              </a:pPr>
              <a:t>8/08/2019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8F18B17A-EFFA-4B70-8E52-E847FE2A35BF}" type="slidenum">
              <a:rPr lang="en-AU"/>
              <a:pPr>
                <a:defRPr/>
              </a:pPr>
              <a:t>‹#›</a:t>
            </a:fld>
            <a:endParaRPr lang="en-AU"/>
          </a:p>
        </p:txBody>
      </p:sp>
    </p:spTree>
    <p:extLst>
      <p:ext uri="{BB962C8B-B14F-4D97-AF65-F5344CB8AC3E}">
        <p14:creationId xmlns:p14="http://schemas.microsoft.com/office/powerpoint/2010/main" val="1755770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948622E-9975-4ADF-BF9D-8285F3E045F4}" type="datetimeFigureOut">
              <a:rPr lang="en-AU"/>
              <a:pPr>
                <a:defRPr/>
              </a:pPr>
              <a:t>8/08/2019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1BBF47B-FB2A-409A-A8E2-1DBB7CA09886}" type="slidenum">
              <a:rPr lang="en-AU"/>
              <a:pPr>
                <a:defRPr/>
              </a:pPr>
              <a:t>‹#›</a:t>
            </a:fld>
            <a:endParaRPr lang="en-AU"/>
          </a:p>
        </p:txBody>
      </p:sp>
    </p:spTree>
    <p:extLst>
      <p:ext uri="{BB962C8B-B14F-4D97-AF65-F5344CB8AC3E}">
        <p14:creationId xmlns:p14="http://schemas.microsoft.com/office/powerpoint/2010/main" val="2436035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EBE6DC0-B901-422E-9E8F-D771A05D59E9}" type="datetimeFigureOut">
              <a:rPr lang="en-US"/>
              <a:pPr>
                <a:defRPr/>
              </a:pPr>
              <a:t>8/8/2019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BF7B297-00A8-4BFE-B045-F48D87D586BB}" type="slidenum">
              <a:rPr lang="en-US"/>
              <a:pPr>
                <a:defRPr/>
              </a:pPr>
              <a:t>‹#›</a:t>
            </a:fld>
            <a:endParaRPr lang="en-US"/>
          </a:p>
        </p:txBody>
      </p:sp>
    </p:spTree>
    <p:extLst>
      <p:ext uri="{BB962C8B-B14F-4D97-AF65-F5344CB8AC3E}">
        <p14:creationId xmlns:p14="http://schemas.microsoft.com/office/powerpoint/2010/main" val="7006279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BD4D265-7354-4DD0-BCBB-A151E5BC4F6C}" type="datetimeFigureOut">
              <a:rPr lang="en-US"/>
              <a:pPr>
                <a:defRPr/>
              </a:pPr>
              <a:t>8/8/2019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3DA6C15-2898-43FF-B0B1-CD321AFA7D46}" type="slidenum">
              <a:rPr lang="en-US"/>
              <a:pPr>
                <a:defRPr/>
              </a:pPr>
              <a:t>‹#›</a:t>
            </a:fld>
            <a:endParaRPr lang="en-US"/>
          </a:p>
        </p:txBody>
      </p:sp>
    </p:spTree>
    <p:extLst>
      <p:ext uri="{BB962C8B-B14F-4D97-AF65-F5344CB8AC3E}">
        <p14:creationId xmlns:p14="http://schemas.microsoft.com/office/powerpoint/2010/main" val="15236644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3760D9F-36DA-4F31-B149-6F2A408E07E0}" type="datetimeFigureOut">
              <a:rPr lang="en-US"/>
              <a:pPr>
                <a:defRPr/>
              </a:pPr>
              <a:t>8/8/2019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6B7B9FF-962F-434E-86C9-7E399511D8B7}" type="slidenum">
              <a:rPr lang="en-US"/>
              <a:pPr>
                <a:defRPr/>
              </a:pPr>
              <a:t>‹#›</a:t>
            </a:fld>
            <a:endParaRPr lang="en-US"/>
          </a:p>
        </p:txBody>
      </p:sp>
    </p:spTree>
    <p:extLst>
      <p:ext uri="{BB962C8B-B14F-4D97-AF65-F5344CB8AC3E}">
        <p14:creationId xmlns:p14="http://schemas.microsoft.com/office/powerpoint/2010/main" val="8509604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A16BBBB-525A-4F52-8748-4CEAA8105D8B}" type="datetimeFigureOut">
              <a:rPr lang="en-US"/>
              <a:pPr>
                <a:defRPr/>
              </a:pPr>
              <a:t>8/8/2019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E300180-8DC4-47A8-87CC-80A1C1406338}" type="slidenum">
              <a:rPr lang="en-US"/>
              <a:pPr>
                <a:defRPr/>
              </a:pPr>
              <a:t>‹#›</a:t>
            </a:fld>
            <a:endParaRPr lang="en-US"/>
          </a:p>
        </p:txBody>
      </p:sp>
    </p:spTree>
    <p:extLst>
      <p:ext uri="{BB962C8B-B14F-4D97-AF65-F5344CB8AC3E}">
        <p14:creationId xmlns:p14="http://schemas.microsoft.com/office/powerpoint/2010/main" val="21152015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1C5115F-5546-44F0-B2C5-4B8127DE16EC}" type="datetimeFigureOut">
              <a:rPr lang="en-US"/>
              <a:pPr>
                <a:defRPr/>
              </a:pPr>
              <a:t>8/8/2019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9DAC141-B3C9-42FB-A89D-6078F35A366A}" type="slidenum">
              <a:rPr lang="en-US"/>
              <a:pPr>
                <a:defRPr/>
              </a:pPr>
              <a:t>‹#›</a:t>
            </a:fld>
            <a:endParaRPr lang="en-US"/>
          </a:p>
        </p:txBody>
      </p:sp>
    </p:spTree>
    <p:extLst>
      <p:ext uri="{BB962C8B-B14F-4D97-AF65-F5344CB8AC3E}">
        <p14:creationId xmlns:p14="http://schemas.microsoft.com/office/powerpoint/2010/main" val="406774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009701C-CE1B-4F5C-AE65-F5109FF73D6A}" type="datetimeFigureOut">
              <a:rPr lang="en-AU" smtClean="0"/>
              <a:t>8/08/2019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A8A9936-7089-4DDE-BF15-0EE1BC47B3BA}" type="slidenum">
              <a:rPr lang="en-AU" smtClean="0"/>
              <a:t>‹#›</a:t>
            </a:fld>
            <a:endParaRPr lang="en-AU"/>
          </a:p>
        </p:txBody>
      </p:sp>
    </p:spTree>
    <p:extLst>
      <p:ext uri="{BB962C8B-B14F-4D97-AF65-F5344CB8AC3E}">
        <p14:creationId xmlns:p14="http://schemas.microsoft.com/office/powerpoint/2010/main" val="32678634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C72B754-C04C-45C9-BF74-1A98E34DBEDC}" type="datetimeFigureOut">
              <a:rPr lang="en-US"/>
              <a:pPr>
                <a:defRPr/>
              </a:pPr>
              <a:t>8/8/2019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272F93C-1AE1-49BA-859B-F23B2163B0B1}" type="slidenum">
              <a:rPr lang="en-US"/>
              <a:pPr>
                <a:defRPr/>
              </a:pPr>
              <a:t>‹#›</a:t>
            </a:fld>
            <a:endParaRPr lang="en-US"/>
          </a:p>
        </p:txBody>
      </p:sp>
    </p:spTree>
    <p:extLst>
      <p:ext uri="{BB962C8B-B14F-4D97-AF65-F5344CB8AC3E}">
        <p14:creationId xmlns:p14="http://schemas.microsoft.com/office/powerpoint/2010/main" val="32675378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E622253-A2FD-471F-83F2-4FBD811D03B2}" type="datetimeFigureOut">
              <a:rPr lang="en-US"/>
              <a:pPr>
                <a:defRPr/>
              </a:pPr>
              <a:t>8/8/2019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CE5D255-BC1D-4898-A372-D7AE90F18850}" type="slidenum">
              <a:rPr lang="en-US"/>
              <a:pPr>
                <a:defRPr/>
              </a:pPr>
              <a:t>‹#›</a:t>
            </a:fld>
            <a:endParaRPr lang="en-US"/>
          </a:p>
        </p:txBody>
      </p:sp>
    </p:spTree>
    <p:extLst>
      <p:ext uri="{BB962C8B-B14F-4D97-AF65-F5344CB8AC3E}">
        <p14:creationId xmlns:p14="http://schemas.microsoft.com/office/powerpoint/2010/main" val="17957256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18A91E6-DD77-4D1E-A74B-5BAB5C194C1D}" type="datetimeFigureOut">
              <a:rPr lang="en-US"/>
              <a:pPr>
                <a:defRPr/>
              </a:pPr>
              <a:t>8/8/2019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9CC2CD4-3D77-43E9-823D-54FC462A1B85}" type="slidenum">
              <a:rPr lang="en-US"/>
              <a:pPr>
                <a:defRPr/>
              </a:pPr>
              <a:t>‹#›</a:t>
            </a:fld>
            <a:endParaRPr lang="en-US"/>
          </a:p>
        </p:txBody>
      </p:sp>
    </p:spTree>
    <p:extLst>
      <p:ext uri="{BB962C8B-B14F-4D97-AF65-F5344CB8AC3E}">
        <p14:creationId xmlns:p14="http://schemas.microsoft.com/office/powerpoint/2010/main" val="20428276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9CBEF2F-2C43-4026-8F3A-132DA4152679}" type="datetimeFigureOut">
              <a:rPr lang="en-US"/>
              <a:pPr>
                <a:defRPr/>
              </a:pPr>
              <a:t>8/8/2019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7394BC-C2BB-4F90-A0AA-B5144B370555}" type="slidenum">
              <a:rPr lang="en-US"/>
              <a:pPr>
                <a:defRPr/>
              </a:pPr>
              <a:t>‹#›</a:t>
            </a:fld>
            <a:endParaRPr lang="en-US"/>
          </a:p>
        </p:txBody>
      </p:sp>
    </p:spTree>
    <p:extLst>
      <p:ext uri="{BB962C8B-B14F-4D97-AF65-F5344CB8AC3E}">
        <p14:creationId xmlns:p14="http://schemas.microsoft.com/office/powerpoint/2010/main" val="1113638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7EBF8A7-757F-417C-8774-7518F4FE573F}" type="datetimeFigureOut">
              <a:rPr lang="en-US"/>
              <a:pPr>
                <a:defRPr/>
              </a:pPr>
              <a:t>8/8/2019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022F185-1CCF-4C49-971A-97543BE04869}" type="slidenum">
              <a:rPr lang="en-US"/>
              <a:pPr>
                <a:defRPr/>
              </a:pPr>
              <a:t>‹#›</a:t>
            </a:fld>
            <a:endParaRPr lang="en-US"/>
          </a:p>
        </p:txBody>
      </p:sp>
    </p:spTree>
    <p:extLst>
      <p:ext uri="{BB962C8B-B14F-4D97-AF65-F5344CB8AC3E}">
        <p14:creationId xmlns:p14="http://schemas.microsoft.com/office/powerpoint/2010/main" val="4238872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E45915-EFDA-40C1-9E8E-C29473530B00}" type="datetimeFigureOut">
              <a:rPr lang="en-US"/>
              <a:pPr>
                <a:defRPr/>
              </a:pPr>
              <a:t>8/8/2019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AEAB412-93E9-4786-8780-EA7B3D1324C2}" type="slidenum">
              <a:rPr lang="en-US"/>
              <a:pPr>
                <a:defRPr/>
              </a:pPr>
              <a:t>‹#›</a:t>
            </a:fld>
            <a:endParaRPr lang="en-US"/>
          </a:p>
        </p:txBody>
      </p:sp>
    </p:spTree>
    <p:extLst>
      <p:ext uri="{BB962C8B-B14F-4D97-AF65-F5344CB8AC3E}">
        <p14:creationId xmlns:p14="http://schemas.microsoft.com/office/powerpoint/2010/main" val="2214999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009701C-CE1B-4F5C-AE65-F5109FF73D6A}" type="datetimeFigureOut">
              <a:rPr lang="en-AU" smtClean="0"/>
              <a:t>8/08/2019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A8A9936-7089-4DDE-BF15-0EE1BC47B3BA}" type="slidenum">
              <a:rPr lang="en-AU" smtClean="0"/>
              <a:t>‹#›</a:t>
            </a:fld>
            <a:endParaRPr lang="en-AU"/>
          </a:p>
        </p:txBody>
      </p:sp>
    </p:spTree>
    <p:extLst>
      <p:ext uri="{BB962C8B-B14F-4D97-AF65-F5344CB8AC3E}">
        <p14:creationId xmlns:p14="http://schemas.microsoft.com/office/powerpoint/2010/main" val="169260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9701C-CE1B-4F5C-AE65-F5109FF73D6A}" type="datetimeFigureOut">
              <a:rPr lang="en-AU" smtClean="0"/>
              <a:t>8/08/2019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A8A9936-7089-4DDE-BF15-0EE1BC47B3BA}" type="slidenum">
              <a:rPr lang="en-AU" smtClean="0"/>
              <a:t>‹#›</a:t>
            </a:fld>
            <a:endParaRPr lang="en-AU"/>
          </a:p>
        </p:txBody>
      </p:sp>
    </p:spTree>
    <p:extLst>
      <p:ext uri="{BB962C8B-B14F-4D97-AF65-F5344CB8AC3E}">
        <p14:creationId xmlns:p14="http://schemas.microsoft.com/office/powerpoint/2010/main" val="8855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09701C-CE1B-4F5C-AE65-F5109FF73D6A}" type="datetimeFigureOut">
              <a:rPr lang="en-AU" smtClean="0"/>
              <a:t>8/08/2019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A8A9936-7089-4DDE-BF15-0EE1BC47B3BA}" type="slidenum">
              <a:rPr lang="en-AU" smtClean="0"/>
              <a:t>‹#›</a:t>
            </a:fld>
            <a:endParaRPr lang="en-AU"/>
          </a:p>
        </p:txBody>
      </p:sp>
    </p:spTree>
    <p:extLst>
      <p:ext uri="{BB962C8B-B14F-4D97-AF65-F5344CB8AC3E}">
        <p14:creationId xmlns:p14="http://schemas.microsoft.com/office/powerpoint/2010/main" val="2620423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09701C-CE1B-4F5C-AE65-F5109FF73D6A}" type="datetimeFigureOut">
              <a:rPr lang="en-AU" smtClean="0"/>
              <a:t>8/08/2019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A8A9936-7089-4DDE-BF15-0EE1BC47B3BA}" type="slidenum">
              <a:rPr lang="en-AU" smtClean="0"/>
              <a:t>‹#›</a:t>
            </a:fld>
            <a:endParaRPr lang="en-AU"/>
          </a:p>
        </p:txBody>
      </p:sp>
    </p:spTree>
    <p:extLst>
      <p:ext uri="{BB962C8B-B14F-4D97-AF65-F5344CB8AC3E}">
        <p14:creationId xmlns:p14="http://schemas.microsoft.com/office/powerpoint/2010/main" val="2857847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9701C-CE1B-4F5C-AE65-F5109FF73D6A}" type="datetimeFigureOut">
              <a:rPr lang="en-AU" smtClean="0"/>
              <a:t>8/08/2019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A9936-7089-4DDE-BF15-0EE1BC47B3BA}" type="slidenum">
              <a:rPr lang="en-AU" smtClean="0"/>
              <a:t>‹#›</a:t>
            </a:fld>
            <a:endParaRPr lang="en-AU"/>
          </a:p>
        </p:txBody>
      </p:sp>
    </p:spTree>
    <p:extLst>
      <p:ext uri="{BB962C8B-B14F-4D97-AF65-F5344CB8AC3E}">
        <p14:creationId xmlns:p14="http://schemas.microsoft.com/office/powerpoint/2010/main" val="3562372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19715-48A3-40E7-85EC-646C7BE2E1C0}" type="datetimeFigureOut">
              <a:rPr lang="en-US" smtClean="0">
                <a:solidFill>
                  <a:prstClr val="black">
                    <a:tint val="75000"/>
                  </a:prstClr>
                </a:solidFill>
              </a:rPr>
              <a:pPr/>
              <a:t>8/8/2019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189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DC849-004C-4366-A796-62A0835904CD}" type="datetimeFigureOut">
              <a:rPr lang="ms-MY" smtClean="0">
                <a:solidFill>
                  <a:prstClr val="black">
                    <a:tint val="75000"/>
                  </a:prstClr>
                </a:solidFill>
              </a:rPr>
              <a:pPr/>
              <a:t>8/08/2019</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7368193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7B993AE2-C212-4D95-9716-D52CDE34FDEA}" type="datetimeFigureOut">
              <a:rPr lang="en-AU"/>
              <a:pPr>
                <a:defRPr/>
              </a:pPr>
              <a:t>8/08/2019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BC768B09-C9C5-471E-AFD2-13C8AB53B994}" type="slidenum">
              <a:rPr lang="en-AU"/>
              <a:pPr>
                <a:defRPr/>
              </a:pPr>
              <a:t>‹#›</a:t>
            </a:fld>
            <a:endParaRPr lang="en-AU"/>
          </a:p>
        </p:txBody>
      </p:sp>
    </p:spTree>
    <p:extLst>
      <p:ext uri="{BB962C8B-B14F-4D97-AF65-F5344CB8AC3E}">
        <p14:creationId xmlns:p14="http://schemas.microsoft.com/office/powerpoint/2010/main" val="7267390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DF587A4-8C1C-4469-9F3A-6BFB5DC7C2B3}" type="datetimeFigureOut">
              <a:rPr lang="en-US"/>
              <a:pPr>
                <a:defRPr/>
              </a:pPr>
              <a:t>8/8/2019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498BE4BA-68CC-4376-AA73-1D1B0CC85450}" type="slidenum">
              <a:rPr lang="en-US"/>
              <a:pPr>
                <a:defRPr/>
              </a:pPr>
              <a:t>‹#›</a:t>
            </a:fld>
            <a:endParaRPr lang="en-US"/>
          </a:p>
        </p:txBody>
      </p:sp>
    </p:spTree>
    <p:extLst>
      <p:ext uri="{BB962C8B-B14F-4D97-AF65-F5344CB8AC3E}">
        <p14:creationId xmlns:p14="http://schemas.microsoft.com/office/powerpoint/2010/main" val="32265156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563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993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err="1" smtClean="0">
                <a:solidFill>
                  <a:prstClr val="black"/>
                </a:solidFill>
                <a:latin typeface="Arial Black" pitchFamily="34" charset="0"/>
              </a:rPr>
              <a:t>Segala</a:t>
            </a:r>
            <a:r>
              <a:rPr lang="en-US" sz="2800" dirty="0" smtClean="0">
                <a:solidFill>
                  <a:prstClr val="black"/>
                </a:solidFill>
                <a:latin typeface="Arial Black" pitchFamily="34" charset="0"/>
              </a:rPr>
              <a:t> </a:t>
            </a:r>
            <a:r>
              <a:rPr lang="en-US" sz="2800" dirty="0" err="1" smtClean="0">
                <a:solidFill>
                  <a:prstClr val="black"/>
                </a:solidFill>
                <a:latin typeface="Arial Black" pitchFamily="34" charset="0"/>
              </a:rPr>
              <a:t>perkara</a:t>
            </a:r>
            <a:r>
              <a:rPr lang="en-US" sz="2800" dirty="0" smtClean="0">
                <a:solidFill>
                  <a:prstClr val="black"/>
                </a:solidFill>
                <a:latin typeface="Arial Black" pitchFamily="34" charset="0"/>
              </a:rPr>
              <a:t> yang </a:t>
            </a:r>
            <a:r>
              <a:rPr lang="en-US" sz="2800" dirty="0" err="1" smtClean="0">
                <a:solidFill>
                  <a:prstClr val="black"/>
                </a:solidFill>
                <a:latin typeface="Arial Black" pitchFamily="34" charset="0"/>
              </a:rPr>
              <a:t>dibuat</a:t>
            </a:r>
            <a:r>
              <a:rPr lang="en-US" sz="2800" dirty="0" smtClean="0">
                <a:solidFill>
                  <a:prstClr val="black"/>
                </a:solidFill>
                <a:latin typeface="Arial Black" pitchFamily="34" charset="0"/>
              </a:rPr>
              <a:t> </a:t>
            </a:r>
            <a:r>
              <a:rPr lang="en-US" sz="2800" dirty="0" err="1" smtClean="0">
                <a:solidFill>
                  <a:prstClr val="black"/>
                </a:solidFill>
                <a:latin typeface="Arial Black" pitchFamily="34" charset="0"/>
              </a:rPr>
              <a:t>untuk</a:t>
            </a:r>
            <a:r>
              <a:rPr lang="en-US" sz="2800" dirty="0" smtClean="0">
                <a:solidFill>
                  <a:prstClr val="black"/>
                </a:solidFill>
                <a:latin typeface="Arial Black" pitchFamily="34" charset="0"/>
              </a:rPr>
              <a:t> </a:t>
            </a:r>
            <a:r>
              <a:rPr lang="en-US" sz="2800" dirty="0" err="1" smtClean="0">
                <a:solidFill>
                  <a:prstClr val="black"/>
                </a:solidFill>
                <a:latin typeface="Arial Black" pitchFamily="34" charset="0"/>
              </a:rPr>
              <a:t>tujuan</a:t>
            </a:r>
            <a:r>
              <a:rPr lang="en-US" sz="2800" dirty="0" smtClean="0">
                <a:solidFill>
                  <a:prstClr val="black"/>
                </a:solidFill>
                <a:latin typeface="Arial Black" pitchFamily="34" charset="0"/>
              </a:rPr>
              <a:t> </a:t>
            </a:r>
            <a:r>
              <a:rPr lang="en-US" sz="2800" dirty="0" err="1" smtClean="0">
                <a:solidFill>
                  <a:prstClr val="black"/>
                </a:solidFill>
                <a:latin typeface="Arial Black" pitchFamily="34" charset="0"/>
              </a:rPr>
              <a:t>memabukkan</a:t>
            </a:r>
            <a:r>
              <a:rPr lang="en-US" sz="2800" dirty="0" smtClean="0">
                <a:solidFill>
                  <a:prstClr val="black"/>
                </a:solidFill>
                <a:latin typeface="Arial Black" pitchFamily="34" charset="0"/>
              </a:rPr>
              <a:t> </a:t>
            </a:r>
            <a:r>
              <a:rPr lang="en-US" sz="2800" dirty="0" err="1" smtClean="0">
                <a:solidFill>
                  <a:prstClr val="black"/>
                </a:solidFill>
                <a:latin typeface="Arial Black" pitchFamily="34" charset="0"/>
              </a:rPr>
              <a:t>adalah</a:t>
            </a:r>
            <a:r>
              <a:rPr lang="en-US" sz="2800" dirty="0" smtClean="0">
                <a:solidFill>
                  <a:prstClr val="black"/>
                </a:solidFill>
                <a:latin typeface="Arial Black" pitchFamily="34" charset="0"/>
              </a:rPr>
              <a:t> haram</a:t>
            </a:r>
            <a:endParaRPr lang="ms-MY" sz="4000" dirty="0"/>
          </a:p>
        </p:txBody>
      </p:sp>
      <p:sp>
        <p:nvSpPr>
          <p:cNvPr id="4" name="Pentagon 3"/>
          <p:cNvSpPr/>
          <p:nvPr/>
        </p:nvSpPr>
        <p:spPr>
          <a:xfrm>
            <a:off x="378764" y="1298516"/>
            <a:ext cx="3307436" cy="864096"/>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err="1" smtClean="0">
                <a:effectLst>
                  <a:glow rad="101600">
                    <a:schemeClr val="tx1">
                      <a:alpha val="60000"/>
                    </a:schemeClr>
                  </a:glow>
                </a:effectLst>
              </a:rPr>
              <a:t>Penyalahgunaan</a:t>
            </a:r>
            <a:r>
              <a:rPr lang="en-US" sz="2800" b="1" dirty="0" smtClean="0">
                <a:effectLst>
                  <a:glow rad="101600">
                    <a:schemeClr val="tx1">
                      <a:alpha val="60000"/>
                    </a:schemeClr>
                  </a:glow>
                </a:effectLst>
              </a:rPr>
              <a:t> </a:t>
            </a:r>
            <a:r>
              <a:rPr lang="en-US" sz="2800" b="1" dirty="0" err="1" smtClean="0">
                <a:effectLst>
                  <a:glow rad="101600">
                    <a:schemeClr val="tx1">
                      <a:alpha val="60000"/>
                    </a:schemeClr>
                  </a:glow>
                </a:effectLst>
              </a:rPr>
              <a:t>dadah</a:t>
            </a:r>
            <a:endParaRPr lang="ms-MY" sz="2800" b="1" dirty="0">
              <a:effectLst>
                <a:glow rad="101600">
                  <a:schemeClr val="tx1">
                    <a:alpha val="60000"/>
                  </a:schemeClr>
                </a:glow>
              </a:effectLst>
            </a:endParaRPr>
          </a:p>
        </p:txBody>
      </p:sp>
      <p:sp>
        <p:nvSpPr>
          <p:cNvPr id="5" name="TextBox 4"/>
          <p:cNvSpPr txBox="1"/>
          <p:nvPr/>
        </p:nvSpPr>
        <p:spPr>
          <a:xfrm>
            <a:off x="450980" y="5594150"/>
            <a:ext cx="5871410" cy="830997"/>
          </a:xfrm>
          <a:prstGeom prst="rect">
            <a:avLst/>
          </a:prstGeom>
          <a:solidFill>
            <a:schemeClr val="accent3">
              <a:lumMod val="60000"/>
              <a:lumOff val="40000"/>
            </a:schemeClr>
          </a:solidFill>
        </p:spPr>
        <p:txBody>
          <a:bodyPr wrap="square" rtlCol="0">
            <a:spAutoFit/>
          </a:bodyPr>
          <a:lstStyle/>
          <a:p>
            <a:r>
              <a:rPr lang="en-US" sz="2400" b="1" dirty="0"/>
              <a:t>"</a:t>
            </a:r>
            <a:r>
              <a:rPr lang="en-US" sz="2400" b="1" dirty="0" err="1"/>
              <a:t>Rasulullah</a:t>
            </a:r>
            <a:r>
              <a:rPr lang="en-US" sz="2400" b="1" dirty="0"/>
              <a:t> S.A.W. </a:t>
            </a:r>
            <a:r>
              <a:rPr lang="en-US" sz="2400" b="1" dirty="0" err="1"/>
              <a:t>melarang</a:t>
            </a:r>
            <a:r>
              <a:rPr lang="en-US" sz="2400" b="1" dirty="0"/>
              <a:t> </a:t>
            </a:r>
            <a:r>
              <a:rPr lang="en-US" sz="2400" b="1" dirty="0" err="1" smtClean="0"/>
              <a:t>setiap</a:t>
            </a:r>
            <a:r>
              <a:rPr lang="en-US" sz="2400" b="1" dirty="0" smtClean="0"/>
              <a:t> </a:t>
            </a:r>
            <a:r>
              <a:rPr lang="en-US" sz="2400" b="1" dirty="0" err="1" smtClean="0"/>
              <a:t>perkara</a:t>
            </a:r>
            <a:r>
              <a:rPr lang="en-US" sz="2400" b="1" dirty="0" smtClean="0"/>
              <a:t> </a:t>
            </a:r>
            <a:r>
              <a:rPr lang="en-US" sz="2400" b="1" dirty="0"/>
              <a:t>yang </a:t>
            </a:r>
            <a:r>
              <a:rPr lang="en-US" sz="2400" b="1" dirty="0" err="1"/>
              <a:t>memabukkan</a:t>
            </a:r>
            <a:r>
              <a:rPr lang="en-US" sz="2400" b="1" dirty="0"/>
              <a:t> </a:t>
            </a:r>
            <a:r>
              <a:rPr lang="en-US" sz="2400" b="1" dirty="0" err="1"/>
              <a:t>dan</a:t>
            </a:r>
            <a:r>
              <a:rPr lang="en-US" sz="2400" b="1" dirty="0"/>
              <a:t> </a:t>
            </a:r>
            <a:r>
              <a:rPr lang="en-US" sz="2400" b="1" dirty="0" err="1"/>
              <a:t>mengkhayalkan</a:t>
            </a:r>
            <a:r>
              <a:rPr lang="en-US" sz="2400" b="1" dirty="0"/>
              <a:t>". </a:t>
            </a:r>
            <a:endParaRPr lang="ms-MY" sz="2400" b="1" dirty="0"/>
          </a:p>
        </p:txBody>
      </p:sp>
      <p:sp>
        <p:nvSpPr>
          <p:cNvPr id="6" name="TextBox 5"/>
          <p:cNvSpPr txBox="1"/>
          <p:nvPr/>
        </p:nvSpPr>
        <p:spPr>
          <a:xfrm>
            <a:off x="400468" y="4866107"/>
            <a:ext cx="6043740" cy="70788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rtl="1"/>
            <a:r>
              <a:rPr lang="ar-YE"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نَهى رَسُولُ الله صلى الله عليه وسلم عَن كُلِّ مُسْكِر ومُفْتِر.</a:t>
            </a:r>
            <a:endParaRPr lang="ms-MY" sz="4000" b="1" dirty="0"/>
          </a:p>
        </p:txBody>
      </p:sp>
      <p:sp>
        <p:nvSpPr>
          <p:cNvPr id="7" name="Pentagon 6"/>
          <p:cNvSpPr/>
          <p:nvPr/>
        </p:nvSpPr>
        <p:spPr>
          <a:xfrm>
            <a:off x="2483768" y="1937184"/>
            <a:ext cx="3307436" cy="864096"/>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err="1" smtClean="0">
                <a:effectLst>
                  <a:glow rad="101600">
                    <a:schemeClr val="tx1">
                      <a:alpha val="60000"/>
                    </a:schemeClr>
                  </a:glow>
                </a:effectLst>
              </a:rPr>
              <a:t>Hidu</a:t>
            </a:r>
            <a:r>
              <a:rPr lang="en-US" sz="2800" b="1" dirty="0" smtClean="0">
                <a:effectLst>
                  <a:glow rad="101600">
                    <a:schemeClr val="tx1">
                      <a:alpha val="60000"/>
                    </a:schemeClr>
                  </a:glow>
                </a:effectLst>
              </a:rPr>
              <a:t> gam</a:t>
            </a:r>
            <a:endParaRPr lang="ms-MY" sz="2800" b="1" dirty="0">
              <a:effectLst>
                <a:glow rad="101600">
                  <a:schemeClr val="tx1">
                    <a:alpha val="60000"/>
                  </a:schemeClr>
                </a:glow>
              </a:effectLst>
            </a:endParaRPr>
          </a:p>
        </p:txBody>
      </p:sp>
      <p:sp>
        <p:nvSpPr>
          <p:cNvPr id="8" name="Pentagon 7"/>
          <p:cNvSpPr/>
          <p:nvPr/>
        </p:nvSpPr>
        <p:spPr>
          <a:xfrm>
            <a:off x="3763390" y="2636912"/>
            <a:ext cx="3672408" cy="10801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err="1" smtClean="0">
                <a:effectLst>
                  <a:glow rad="101600">
                    <a:schemeClr val="tx1">
                      <a:alpha val="60000"/>
                    </a:schemeClr>
                  </a:glow>
                </a:effectLst>
              </a:rPr>
              <a:t>ubatan</a:t>
            </a:r>
            <a:r>
              <a:rPr lang="en-US" sz="2800" b="1" dirty="0" smtClean="0">
                <a:effectLst>
                  <a:glow rad="101600">
                    <a:schemeClr val="tx1">
                      <a:alpha val="60000"/>
                    </a:schemeClr>
                  </a:glow>
                </a:effectLst>
              </a:rPr>
              <a:t> </a:t>
            </a:r>
            <a:r>
              <a:rPr lang="en-US" sz="2800" b="1" dirty="0" err="1" smtClean="0">
                <a:effectLst>
                  <a:glow rad="101600">
                    <a:schemeClr val="tx1">
                      <a:alpha val="60000"/>
                    </a:schemeClr>
                  </a:glow>
                </a:effectLst>
              </a:rPr>
              <a:t>dan</a:t>
            </a:r>
            <a:r>
              <a:rPr lang="en-US" sz="2800" b="1" dirty="0" smtClean="0">
                <a:effectLst>
                  <a:glow rad="101600">
                    <a:schemeClr val="tx1">
                      <a:alpha val="60000"/>
                    </a:schemeClr>
                  </a:glow>
                </a:effectLst>
              </a:rPr>
              <a:t> </a:t>
            </a:r>
            <a:r>
              <a:rPr lang="en-US" sz="2800" b="1" dirty="0" err="1" smtClean="0">
                <a:effectLst>
                  <a:glow rad="101600">
                    <a:schemeClr val="tx1">
                      <a:alpha val="60000"/>
                    </a:schemeClr>
                  </a:glow>
                </a:effectLst>
              </a:rPr>
              <a:t>herba</a:t>
            </a:r>
            <a:r>
              <a:rPr lang="en-US" sz="2800" b="1" dirty="0" smtClean="0">
                <a:effectLst>
                  <a:glow rad="101600">
                    <a:schemeClr val="tx1">
                      <a:alpha val="60000"/>
                    </a:schemeClr>
                  </a:glow>
                </a:effectLst>
              </a:rPr>
              <a:t> </a:t>
            </a:r>
            <a:r>
              <a:rPr lang="en-US" sz="2800" b="1" dirty="0" err="1" smtClean="0">
                <a:effectLst>
                  <a:glow rad="101600">
                    <a:schemeClr val="tx1">
                      <a:alpha val="60000"/>
                    </a:schemeClr>
                  </a:glow>
                </a:effectLst>
              </a:rPr>
              <a:t>untuk</a:t>
            </a:r>
            <a:r>
              <a:rPr lang="en-US" sz="2800" b="1" dirty="0" smtClean="0">
                <a:effectLst>
                  <a:glow rad="101600">
                    <a:schemeClr val="tx1">
                      <a:alpha val="60000"/>
                    </a:schemeClr>
                  </a:glow>
                </a:effectLst>
              </a:rPr>
              <a:t> </a:t>
            </a:r>
            <a:r>
              <a:rPr lang="en-US" sz="2800" b="1" dirty="0" err="1" smtClean="0">
                <a:effectLst>
                  <a:glow rad="101600">
                    <a:schemeClr val="tx1">
                      <a:alpha val="60000"/>
                    </a:schemeClr>
                  </a:glow>
                </a:effectLst>
              </a:rPr>
              <a:t>tujuan</a:t>
            </a:r>
            <a:r>
              <a:rPr lang="en-US" sz="2800" b="1" dirty="0" smtClean="0">
                <a:effectLst>
                  <a:glow rad="101600">
                    <a:schemeClr val="tx1">
                      <a:alpha val="60000"/>
                    </a:schemeClr>
                  </a:glow>
                </a:effectLst>
              </a:rPr>
              <a:t> </a:t>
            </a:r>
            <a:r>
              <a:rPr lang="en-US" sz="2800" b="1" dirty="0" err="1" smtClean="0">
                <a:effectLst>
                  <a:glow rad="101600">
                    <a:schemeClr val="tx1">
                      <a:alpha val="60000"/>
                    </a:schemeClr>
                  </a:glow>
                </a:effectLst>
              </a:rPr>
              <a:t>mabuk</a:t>
            </a:r>
            <a:endParaRPr lang="ms-MY" sz="2800" b="1" dirty="0">
              <a:effectLst>
                <a:glow rad="101600">
                  <a:schemeClr val="tx1">
                    <a:alpha val="60000"/>
                  </a:schemeClr>
                </a:glow>
              </a:effectLst>
            </a:endParaRPr>
          </a:p>
        </p:txBody>
      </p:sp>
      <p:sp>
        <p:nvSpPr>
          <p:cNvPr id="9" name="Pentagon 8"/>
          <p:cNvSpPr/>
          <p:nvPr/>
        </p:nvSpPr>
        <p:spPr>
          <a:xfrm>
            <a:off x="5676784" y="3626811"/>
            <a:ext cx="3307436" cy="864096"/>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err="1" smtClean="0">
                <a:effectLst>
                  <a:glow rad="101600">
                    <a:schemeClr val="tx1">
                      <a:alpha val="60000"/>
                    </a:schemeClr>
                  </a:glow>
                </a:effectLst>
              </a:rPr>
              <a:t>Bahan</a:t>
            </a:r>
            <a:r>
              <a:rPr lang="en-US" sz="2800" b="1" dirty="0" smtClean="0">
                <a:effectLst>
                  <a:glow rad="101600">
                    <a:schemeClr val="tx1">
                      <a:alpha val="60000"/>
                    </a:schemeClr>
                  </a:glow>
                </a:effectLst>
              </a:rPr>
              <a:t> Kimia </a:t>
            </a:r>
            <a:r>
              <a:rPr lang="en-US" sz="2800" b="1" dirty="0" err="1" smtClean="0">
                <a:effectLst>
                  <a:glow rad="101600">
                    <a:schemeClr val="tx1">
                      <a:alpha val="60000"/>
                    </a:schemeClr>
                  </a:glow>
                </a:effectLst>
              </a:rPr>
              <a:t>Bertujuan</a:t>
            </a:r>
            <a:r>
              <a:rPr lang="en-US" sz="2800" b="1" dirty="0" smtClean="0">
                <a:effectLst>
                  <a:glow rad="101600">
                    <a:schemeClr val="tx1">
                      <a:alpha val="60000"/>
                    </a:schemeClr>
                  </a:glow>
                </a:effectLst>
              </a:rPr>
              <a:t> </a:t>
            </a:r>
            <a:r>
              <a:rPr lang="en-US" sz="2800" b="1" dirty="0" err="1" smtClean="0">
                <a:effectLst>
                  <a:glow rad="101600">
                    <a:schemeClr val="tx1">
                      <a:alpha val="60000"/>
                    </a:schemeClr>
                  </a:glow>
                </a:effectLst>
              </a:rPr>
              <a:t>Khayal</a:t>
            </a:r>
            <a:endParaRPr lang="ms-MY" sz="2800" b="1" dirty="0">
              <a:effectLst>
                <a:glow rad="101600">
                  <a:schemeClr val="tx1">
                    <a:alpha val="60000"/>
                  </a:schemeClr>
                </a:glow>
              </a:effectLst>
            </a:endParaRPr>
          </a:p>
        </p:txBody>
      </p:sp>
      <p:cxnSp>
        <p:nvCxnSpPr>
          <p:cNvPr id="10" name="Straight Arrow Connector 9"/>
          <p:cNvCxnSpPr/>
          <p:nvPr/>
        </p:nvCxnSpPr>
        <p:spPr>
          <a:xfrm>
            <a:off x="107504" y="5517232"/>
            <a:ext cx="648072" cy="0"/>
          </a:xfrm>
          <a:prstGeom prst="straightConnector1">
            <a:avLst/>
          </a:prstGeom>
          <a:ln w="57150">
            <a:solidFill>
              <a:srgbClr val="00B050"/>
            </a:solidFill>
            <a:tailEnd type="arrow"/>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530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3609019"/>
            <a:ext cx="7272808" cy="648072"/>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Jualan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terbuka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‘Arak’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tanpa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alkohol</a:t>
            </a:r>
            <a:endParaRPr lang="ms-MY"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4" name="Rectangle 3"/>
          <p:cNvSpPr/>
          <p:nvPr/>
        </p:nvSpPr>
        <p:spPr>
          <a:xfrm>
            <a:off x="611560" y="1844824"/>
            <a:ext cx="7908340"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inuman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dengan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pelbagai</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nama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dan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bentuk</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botol</a:t>
            </a:r>
            <a:endParaRPr lang="ms-MY"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5" name="Rectangle 4"/>
          <p:cNvSpPr/>
          <p:nvPr/>
        </p:nvSpPr>
        <p:spPr>
          <a:xfrm>
            <a:off x="3131840" y="4221087"/>
            <a:ext cx="4307940" cy="648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Tidak</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memabukkan</a:t>
            </a:r>
            <a:endParaRPr lang="ms-MY"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6" name="Explosion 1 5"/>
          <p:cNvSpPr/>
          <p:nvPr/>
        </p:nvSpPr>
        <p:spPr>
          <a:xfrm rot="1142607">
            <a:off x="6437980" y="3393627"/>
            <a:ext cx="2672399" cy="1809136"/>
          </a:xfrm>
          <a:prstGeom prst="irregularSeal1">
            <a:avLst/>
          </a:prstGeom>
          <a:solidFill>
            <a:schemeClr val="accent2">
              <a:lumMod val="60000"/>
              <a:lumOff val="4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Tetap</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HARAM</a:t>
            </a:r>
            <a:endParaRPr lang="en-MY" sz="2400" dirty="0"/>
          </a:p>
        </p:txBody>
      </p:sp>
      <p:sp>
        <p:nvSpPr>
          <p:cNvPr id="7" name="Down Arrow Callout 6"/>
          <p:cNvSpPr/>
          <p:nvPr/>
        </p:nvSpPr>
        <p:spPr>
          <a:xfrm>
            <a:off x="1331640" y="548680"/>
            <a:ext cx="6480720" cy="1512168"/>
          </a:xfrm>
          <a:prstGeom prst="downArrowCallou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b="1" dirty="0" err="1" smtClean="0">
                <a:ln>
                  <a:solidFill>
                    <a:sysClr val="windowText" lastClr="000000"/>
                  </a:solidFill>
                </a:ln>
                <a:effectLst>
                  <a:glow rad="101600">
                    <a:schemeClr val="tx1">
                      <a:alpha val="60000"/>
                    </a:schemeClr>
                  </a:glow>
                </a:effectLst>
              </a:rPr>
              <a:t>Situasi</a:t>
            </a:r>
            <a:r>
              <a:rPr lang="en-US" sz="3600" b="1" dirty="0" smtClean="0">
                <a:ln>
                  <a:solidFill>
                    <a:sysClr val="windowText" lastClr="000000"/>
                  </a:solidFill>
                </a:ln>
                <a:effectLst>
                  <a:glow rad="101600">
                    <a:schemeClr val="tx1">
                      <a:alpha val="60000"/>
                    </a:schemeClr>
                  </a:glow>
                </a:effectLst>
              </a:rPr>
              <a:t> </a:t>
            </a:r>
            <a:r>
              <a:rPr lang="en-US" sz="3600" b="1" dirty="0" err="1" smtClean="0">
                <a:ln>
                  <a:solidFill>
                    <a:sysClr val="windowText" lastClr="000000"/>
                  </a:solidFill>
                </a:ln>
                <a:effectLst>
                  <a:glow rad="101600">
                    <a:schemeClr val="tx1">
                      <a:alpha val="60000"/>
                    </a:schemeClr>
                  </a:glow>
                </a:effectLst>
              </a:rPr>
              <a:t>Hari</a:t>
            </a:r>
            <a:r>
              <a:rPr lang="en-US" sz="3600" b="1" dirty="0" smtClean="0">
                <a:ln>
                  <a:solidFill>
                    <a:sysClr val="windowText" lastClr="000000"/>
                  </a:solidFill>
                </a:ln>
                <a:effectLst>
                  <a:glow rad="101600">
                    <a:schemeClr val="tx1">
                      <a:alpha val="60000"/>
                    </a:schemeClr>
                  </a:glow>
                </a:effectLst>
              </a:rPr>
              <a:t> </a:t>
            </a:r>
            <a:r>
              <a:rPr lang="en-US" sz="3600" b="1" dirty="0" err="1" smtClean="0">
                <a:ln>
                  <a:solidFill>
                    <a:sysClr val="windowText" lastClr="000000"/>
                  </a:solidFill>
                </a:ln>
                <a:effectLst>
                  <a:glow rad="101600">
                    <a:schemeClr val="tx1">
                      <a:alpha val="60000"/>
                    </a:schemeClr>
                  </a:glow>
                </a:effectLst>
              </a:rPr>
              <a:t>Ini</a:t>
            </a:r>
            <a:endParaRPr lang="ms-MY" sz="3600" b="1" dirty="0">
              <a:ln>
                <a:solidFill>
                  <a:sysClr val="windowText" lastClr="000000"/>
                </a:solidFill>
              </a:ln>
              <a:effectLst>
                <a:glow rad="101600">
                  <a:schemeClr val="tx1">
                    <a:alpha val="60000"/>
                  </a:schemeClr>
                </a:glow>
              </a:effectLst>
            </a:endParaRPr>
          </a:p>
        </p:txBody>
      </p:sp>
    </p:spTree>
    <p:extLst>
      <p:ext uri="{BB962C8B-B14F-4D97-AF65-F5344CB8AC3E}">
        <p14:creationId xmlns:p14="http://schemas.microsoft.com/office/powerpoint/2010/main" val="1250530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44624"/>
            <a:ext cx="8229600"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a:t>
            </a:r>
          </a:p>
        </p:txBody>
      </p:sp>
      <p:sp>
        <p:nvSpPr>
          <p:cNvPr id="4" name="Rectangle 3"/>
          <p:cNvSpPr/>
          <p:nvPr/>
        </p:nvSpPr>
        <p:spPr>
          <a:xfrm>
            <a:off x="-1698" y="2093947"/>
            <a:ext cx="9144000" cy="830997"/>
          </a:xfrm>
          <a:prstGeom prst="rect">
            <a:avLst/>
          </a:prstGeom>
          <a:solidFill>
            <a:schemeClr val="accent4">
              <a:alpha val="32000"/>
            </a:schemeClr>
          </a:solidFill>
        </p:spPr>
        <p:txBody>
          <a:bodyPr wrap="square">
            <a:spAutoFit/>
          </a:bodyPr>
          <a:lstStyle/>
          <a:p>
            <a:pPr algn="ctr" rtl="1"/>
            <a:r>
              <a:rPr lang="ar-SA" sz="4800" b="1" dirty="0">
                <a:solidFill>
                  <a:srgbClr val="FFFF00"/>
                </a:solidFill>
                <a:effectLst>
                  <a:glow rad="101600">
                    <a:schemeClr val="tx1">
                      <a:alpha val="60000"/>
                    </a:schemeClr>
                  </a:glow>
                </a:effectLst>
                <a:latin typeface="Traditional Arabic" pitchFamily="18" charset="-78"/>
                <a:cs typeface="Traditional Arabic" pitchFamily="18" charset="-78"/>
              </a:rPr>
              <a:t>مَا أَسْكَرَ كَثِيرُهُ فَقَلِيلُهُ حَرَامٌ</a:t>
            </a:r>
            <a:endParaRPr lang="ar-YE" sz="4800" b="1" dirty="0">
              <a:solidFill>
                <a:srgbClr val="FFFF00"/>
              </a:solidFill>
              <a:effectLst>
                <a:glow rad="101600">
                  <a:schemeClr val="tx1">
                    <a:alpha val="60000"/>
                  </a:schemeClr>
                </a:glo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10344" y="4873826"/>
            <a:ext cx="9144000" cy="830997"/>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“Sesuatu yang jika banyak memabukkan, maka sedikit pun dihukumkan sebagai haram”. </a:t>
            </a:r>
            <a:endParaRPr kumimoji="0" lang="ms-MY" sz="28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250530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520" y="3314664"/>
            <a:ext cx="4139952" cy="648072"/>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Larangan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berkaitan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ARAK</a:t>
            </a:r>
            <a:endParaRPr lang="ms-MY"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4" name="Rectangle 3"/>
          <p:cNvSpPr/>
          <p:nvPr/>
        </p:nvSpPr>
        <p:spPr>
          <a:xfrm>
            <a:off x="611560" y="1916833"/>
            <a:ext cx="7908340"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Fenomena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arak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tanpa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alkohol</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membuka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jalan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kepada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minum</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minuman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keras</a:t>
            </a:r>
            <a:endParaRPr lang="ms-MY"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5" name="Rectangle 4"/>
          <p:cNvSpPr/>
          <p:nvPr/>
        </p:nvSpPr>
        <p:spPr>
          <a:xfrm>
            <a:off x="251520" y="3969059"/>
            <a:ext cx="8743485" cy="226825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Rasulullah</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SAW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melaknat</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pada</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arak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sepuluh</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orang: Yang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memerahnya</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yang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meminta</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diperah</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peminum</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arak,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pembawanya</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yang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mintak</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dibawa</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arak, yang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menuangnya</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yang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menjualnya</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yang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makan</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hasil</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jualannya</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yang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membelinya</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dan</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yang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meminta</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dibeli</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untuknya</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a:t>
            </a:r>
            <a:endParaRPr lang="ms-MY"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6" name="Title 1"/>
          <p:cNvSpPr txBox="1">
            <a:spLocks/>
          </p:cNvSpPr>
          <p:nvPr/>
        </p:nvSpPr>
        <p:spPr>
          <a:xfrm>
            <a:off x="457200" y="-9939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err="1" smtClean="0">
                <a:solidFill>
                  <a:prstClr val="black"/>
                </a:solidFill>
                <a:latin typeface="Arial Black" pitchFamily="34" charset="0"/>
              </a:rPr>
              <a:t>Menjadi</a:t>
            </a:r>
            <a:r>
              <a:rPr lang="en-US" sz="2800" dirty="0" smtClean="0">
                <a:solidFill>
                  <a:prstClr val="black"/>
                </a:solidFill>
                <a:latin typeface="Arial Black" pitchFamily="34" charset="0"/>
              </a:rPr>
              <a:t> </a:t>
            </a:r>
            <a:r>
              <a:rPr lang="en-US" sz="2800" dirty="0" err="1" smtClean="0">
                <a:solidFill>
                  <a:prstClr val="black"/>
                </a:solidFill>
                <a:latin typeface="Arial Black" pitchFamily="34" charset="0"/>
              </a:rPr>
              <a:t>Umat</a:t>
            </a:r>
            <a:r>
              <a:rPr lang="en-US" sz="2800" dirty="0" smtClean="0">
                <a:solidFill>
                  <a:prstClr val="black"/>
                </a:solidFill>
                <a:latin typeface="Arial Black" pitchFamily="34" charset="0"/>
              </a:rPr>
              <a:t> Islam Yang </a:t>
            </a:r>
            <a:r>
              <a:rPr lang="en-US" sz="2800" dirty="0" err="1" smtClean="0">
                <a:solidFill>
                  <a:prstClr val="black"/>
                </a:solidFill>
                <a:latin typeface="Arial Black" pitchFamily="34" charset="0"/>
              </a:rPr>
              <a:t>Peka</a:t>
            </a:r>
            <a:endParaRPr lang="ms-MY" sz="4000" dirty="0"/>
          </a:p>
        </p:txBody>
      </p:sp>
    </p:spTree>
    <p:extLst>
      <p:ext uri="{BB962C8B-B14F-4D97-AF65-F5344CB8AC3E}">
        <p14:creationId xmlns:p14="http://schemas.microsoft.com/office/powerpoint/2010/main" val="1250530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27384"/>
            <a:ext cx="82296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a:t>
            </a:r>
          </a:p>
        </p:txBody>
      </p:sp>
      <p:sp>
        <p:nvSpPr>
          <p:cNvPr id="4" name="Rectangle 3"/>
          <p:cNvSpPr/>
          <p:nvPr/>
        </p:nvSpPr>
        <p:spPr>
          <a:xfrm>
            <a:off x="-1698" y="2021939"/>
            <a:ext cx="9144000" cy="830997"/>
          </a:xfrm>
          <a:prstGeom prst="rect">
            <a:avLst/>
          </a:prstGeom>
          <a:solidFill>
            <a:schemeClr val="accent4">
              <a:alpha val="32000"/>
            </a:schemeClr>
          </a:solidFill>
        </p:spPr>
        <p:txBody>
          <a:bodyPr wrap="square">
            <a:spAutoFit/>
          </a:bodyPr>
          <a:lstStyle/>
          <a:p>
            <a:pPr algn="ctr" rtl="1"/>
            <a:r>
              <a:rPr lang="ar-SA" sz="4800" b="1" dirty="0">
                <a:solidFill>
                  <a:srgbClr val="FFFF00"/>
                </a:solidFill>
                <a:effectLst>
                  <a:glow rad="101600">
                    <a:schemeClr val="tx1">
                      <a:alpha val="60000"/>
                    </a:schemeClr>
                  </a:glow>
                </a:effectLst>
                <a:latin typeface="Traditional Arabic" pitchFamily="18" charset="-78"/>
                <a:cs typeface="Traditional Arabic" pitchFamily="18" charset="-78"/>
              </a:rPr>
              <a:t>لَيَشْرَبَنَّ نَاسٌ مِنْ أُمَّتِي الْخَمْرَ يُسَمُّونَهَا بِغَيْرِ اسْمِهَا.</a:t>
            </a:r>
            <a:endParaRPr lang="ar-YE" sz="4800" b="1" dirty="0">
              <a:solidFill>
                <a:srgbClr val="FFFF00"/>
              </a:solidFill>
              <a:effectLst>
                <a:glow rad="101600">
                  <a:schemeClr val="tx1">
                    <a:alpha val="60000"/>
                  </a:schemeClr>
                </a:glo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10344" y="4617152"/>
            <a:ext cx="9144000" cy="1200329"/>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sv-SE"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“Nanti akan ada sekumpulan manusia daripada umatku yang meminum arak, mereka menamakannya bukan dengan nama arak”.</a:t>
            </a:r>
            <a:endParaRPr kumimoji="0" lang="ms-MY" sz="28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250530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74565" y="3273187"/>
            <a:ext cx="504056" cy="584775"/>
          </a:xfrm>
          <a:prstGeom prst="rect">
            <a:avLst/>
          </a:prstGeom>
          <a:noFill/>
        </p:spPr>
        <p:txBody>
          <a:bodyPr wrap="square" rtlCol="0">
            <a:spAutoFit/>
          </a:bodyPr>
          <a:lstStyle/>
          <a:p>
            <a:pPr algn="ctr"/>
            <a:r>
              <a:rPr lang="en-US" sz="3200" dirty="0" smtClean="0"/>
              <a:t>3</a:t>
            </a:r>
            <a:endParaRPr lang="ms-MY" sz="3200" dirty="0"/>
          </a:p>
        </p:txBody>
      </p:sp>
      <p:sp>
        <p:nvSpPr>
          <p:cNvPr id="5" name="Rectangle 4"/>
          <p:cNvSpPr/>
          <p:nvPr/>
        </p:nvSpPr>
        <p:spPr>
          <a:xfrm>
            <a:off x="0" y="188640"/>
            <a:ext cx="9252520" cy="553998"/>
          </a:xfrm>
          <a:prstGeom prst="rect">
            <a:avLst/>
          </a:prstGeom>
        </p:spPr>
        <p:txBody>
          <a:bodyPr wrap="square">
            <a:spAutoFit/>
          </a:bodyPr>
          <a:lstStyle/>
          <a:p>
            <a:pPr algn="ctr"/>
            <a:r>
              <a:rPr lang="it-IT" sz="3000" dirty="0" smtClean="0">
                <a:solidFill>
                  <a:prstClr val="black"/>
                </a:solidFill>
                <a:latin typeface="Arial Black" pitchFamily="34" charset="0"/>
              </a:rPr>
              <a:t>Pemeliharaan dan Penyuburan akal</a:t>
            </a:r>
            <a:endParaRPr lang="it-IT" sz="3000" dirty="0">
              <a:solidFill>
                <a:prstClr val="black"/>
              </a:solidFill>
              <a:latin typeface="Arial Black" pitchFamily="34" charset="0"/>
            </a:endParaRPr>
          </a:p>
        </p:txBody>
      </p:sp>
      <p:grpSp>
        <p:nvGrpSpPr>
          <p:cNvPr id="6" name="Group 5"/>
          <p:cNvGrpSpPr/>
          <p:nvPr/>
        </p:nvGrpSpPr>
        <p:grpSpPr>
          <a:xfrm>
            <a:off x="924339" y="1752441"/>
            <a:ext cx="7454181" cy="1047324"/>
            <a:chOff x="538706" y="0"/>
            <a:chExt cx="7454181" cy="1003337"/>
          </a:xfrm>
        </p:grpSpPr>
        <p:sp>
          <p:nvSpPr>
            <p:cNvPr id="7" name="Rectangle 6"/>
            <p:cNvSpPr/>
            <p:nvPr/>
          </p:nvSpPr>
          <p:spPr>
            <a:xfrm>
              <a:off x="538706" y="0"/>
              <a:ext cx="7454181" cy="1003337"/>
            </a:xfrm>
            <a:prstGeom prst="rect">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7"/>
            <p:cNvSpPr/>
            <p:nvPr/>
          </p:nvSpPr>
          <p:spPr>
            <a:xfrm>
              <a:off x="538706" y="0"/>
              <a:ext cx="7454181" cy="10033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8783" tIns="60960" rIns="60960" bIns="60960" numCol="1" spcCol="1270" anchor="ctr" anchorCtr="0">
              <a:noAutofit/>
            </a:bodyPr>
            <a:lstStyle/>
            <a:p>
              <a:pPr lvl="0" algn="l" defTabSz="1066800">
                <a:lnSpc>
                  <a:spcPct val="90000"/>
                </a:lnSpc>
                <a:spcBef>
                  <a:spcPct val="0"/>
                </a:spcBef>
                <a:spcAft>
                  <a:spcPct val="35000"/>
                </a:spcAft>
              </a:pPr>
              <a:r>
                <a:rPr lang="ms-MY" sz="2800" b="1" kern="1200" dirty="0" smtClean="0">
                  <a:effectLst>
                    <a:glow rad="101600">
                      <a:schemeClr val="tx1">
                        <a:alpha val="60000"/>
                      </a:schemeClr>
                    </a:glow>
                  </a:effectLst>
                </a:rPr>
                <a:t>Menyuburkan akal dengan ilmu</a:t>
              </a:r>
              <a:endParaRPr lang="ms-MY" sz="2800" b="1" kern="1200" dirty="0">
                <a:effectLst>
                  <a:glow rad="101600">
                    <a:schemeClr val="tx1">
                      <a:alpha val="60000"/>
                    </a:schemeClr>
                  </a:glow>
                </a:effectLst>
              </a:endParaRPr>
            </a:p>
          </p:txBody>
        </p:sp>
      </p:grpSp>
      <p:sp>
        <p:nvSpPr>
          <p:cNvPr id="9" name="Oval 8"/>
          <p:cNvSpPr/>
          <p:nvPr/>
        </p:nvSpPr>
        <p:spPr>
          <a:xfrm>
            <a:off x="557717" y="2100640"/>
            <a:ext cx="629907" cy="37188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0" name="Group 9"/>
          <p:cNvGrpSpPr/>
          <p:nvPr/>
        </p:nvGrpSpPr>
        <p:grpSpPr>
          <a:xfrm>
            <a:off x="961256" y="3140968"/>
            <a:ext cx="7427168" cy="921702"/>
            <a:chOff x="899080" y="1699388"/>
            <a:chExt cx="7427168" cy="849694"/>
          </a:xfrm>
        </p:grpSpPr>
        <p:sp>
          <p:nvSpPr>
            <p:cNvPr id="11" name="Rectangle 10"/>
            <p:cNvSpPr/>
            <p:nvPr/>
          </p:nvSpPr>
          <p:spPr>
            <a:xfrm>
              <a:off x="899080" y="1699388"/>
              <a:ext cx="7427168" cy="849694"/>
            </a:xfrm>
            <a:prstGeom prst="rect">
              <a:avLst/>
            </a:prstGeom>
            <a:solidFill>
              <a:schemeClr val="bg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899080" y="1699388"/>
              <a:ext cx="7035707" cy="8496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74445" tIns="60960" rIns="60960" bIns="60960" numCol="1" spcCol="1270" anchor="ctr" anchorCtr="0">
              <a:noAutofit/>
            </a:bodyPr>
            <a:lstStyle/>
            <a:p>
              <a:pPr lvl="0" algn="l" defTabSz="1066800">
                <a:lnSpc>
                  <a:spcPct val="90000"/>
                </a:lnSpc>
                <a:spcBef>
                  <a:spcPct val="0"/>
                </a:spcBef>
                <a:spcAft>
                  <a:spcPct val="35000"/>
                </a:spcAft>
              </a:pPr>
              <a:r>
                <a:rPr lang="ms-MY" sz="2800" b="1" kern="1200" dirty="0" smtClean="0">
                  <a:effectLst>
                    <a:glow rad="101600">
                      <a:schemeClr val="tx1">
                        <a:alpha val="60000"/>
                      </a:schemeClr>
                    </a:glow>
                  </a:effectLst>
                </a:rPr>
                <a:t>Mengembangkan kemampuan akal fikiran</a:t>
              </a:r>
              <a:endParaRPr lang="ms-MY" sz="2800" b="1" kern="1200" dirty="0">
                <a:effectLst>
                  <a:glow rad="101600">
                    <a:schemeClr val="tx1">
                      <a:alpha val="60000"/>
                    </a:schemeClr>
                  </a:glow>
                </a:effectLst>
              </a:endParaRPr>
            </a:p>
          </p:txBody>
        </p:sp>
      </p:grpSp>
      <p:sp>
        <p:nvSpPr>
          <p:cNvPr id="13" name="Oval 12"/>
          <p:cNvSpPr/>
          <p:nvPr/>
        </p:nvSpPr>
        <p:spPr>
          <a:xfrm>
            <a:off x="601216" y="3417973"/>
            <a:ext cx="629907" cy="37188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1259632" y="4437112"/>
            <a:ext cx="6696744" cy="1368152"/>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Islam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meraikan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kedudukan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akal</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dan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berhujah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dengan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akal</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fikiran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serta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lojik</a:t>
            </a:r>
            <a:endParaRPr lang="ms-MY"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250530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99392"/>
            <a:ext cx="82296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Taala </a:t>
            </a:r>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a:t>
            </a:r>
          </a:p>
          <a:p>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al-Anbiya‘ ayat 22 </a:t>
            </a:r>
          </a:p>
        </p:txBody>
      </p:sp>
      <p:sp>
        <p:nvSpPr>
          <p:cNvPr id="4" name="Rectangle 3"/>
          <p:cNvSpPr/>
          <p:nvPr/>
        </p:nvSpPr>
        <p:spPr>
          <a:xfrm>
            <a:off x="-1698" y="1931348"/>
            <a:ext cx="9144000" cy="1569660"/>
          </a:xfrm>
          <a:prstGeom prst="rect">
            <a:avLst/>
          </a:prstGeom>
          <a:solidFill>
            <a:schemeClr val="accent4">
              <a:alpha val="3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لَوْ كَانَ فِيهِمَا آلِهَةٌ إِلَّا اللَّهُ لَفَسَدَتَا ۚ فَسُبْحَانَ اللَّهِ رَبِّ الْعَرْشِ عَمَّا يَصِفُونَ </a:t>
            </a:r>
            <a:endParaRPr lang="ar-YE"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10344" y="4483588"/>
            <a:ext cx="9144000" cy="1323439"/>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r>
              <a:rPr lang="ms-MY" sz="2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Kalau ada di langit dan di bumi tuhan-tuhan yang lain dari Allah, nescaya tiada wujud kedua-duanya. Maka (bertauhidlah kamu kepada Allah dengan </a:t>
            </a:r>
            <a:r>
              <a:rPr lang="ms-MY" sz="2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menegaskan</a:t>
            </a:r>
            <a:r>
              <a:rPr lang="ms-MY" sz="2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Maha Suci Allah, Tuhan yang mempunyai Arasy, dari apa yang </a:t>
            </a:r>
            <a:r>
              <a:rPr lang="ms-MY" sz="2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mereka </a:t>
            </a:r>
            <a:r>
              <a:rPr lang="ms-MY" sz="2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sifatkan”.</a:t>
            </a:r>
            <a:endParaRPr kumimoji="0" lang="ms-MY" sz="26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250530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74565" y="3273187"/>
            <a:ext cx="504056" cy="584775"/>
          </a:xfrm>
          <a:prstGeom prst="rect">
            <a:avLst/>
          </a:prstGeom>
          <a:noFill/>
        </p:spPr>
        <p:txBody>
          <a:bodyPr wrap="square" rtlCol="0">
            <a:spAutoFit/>
          </a:bodyPr>
          <a:lstStyle/>
          <a:p>
            <a:pPr algn="ctr"/>
            <a:r>
              <a:rPr lang="en-US" sz="3200" dirty="0" smtClean="0"/>
              <a:t>3</a:t>
            </a:r>
            <a:endParaRPr lang="ms-MY" sz="3200" dirty="0"/>
          </a:p>
        </p:txBody>
      </p:sp>
      <p:sp>
        <p:nvSpPr>
          <p:cNvPr id="4" name="Rectangle 3"/>
          <p:cNvSpPr/>
          <p:nvPr/>
        </p:nvSpPr>
        <p:spPr>
          <a:xfrm>
            <a:off x="0" y="-27384"/>
            <a:ext cx="9252520" cy="1015663"/>
          </a:xfrm>
          <a:prstGeom prst="rect">
            <a:avLst/>
          </a:prstGeom>
        </p:spPr>
        <p:txBody>
          <a:bodyPr wrap="square">
            <a:spAutoFit/>
          </a:bodyPr>
          <a:lstStyle/>
          <a:p>
            <a:pPr algn="ctr"/>
            <a:r>
              <a:rPr lang="it-IT" sz="3000" dirty="0" smtClean="0">
                <a:solidFill>
                  <a:prstClr val="black"/>
                </a:solidFill>
                <a:latin typeface="Arial Black" pitchFamily="34" charset="0"/>
              </a:rPr>
              <a:t>Akal mempunyai had dan </a:t>
            </a:r>
          </a:p>
          <a:p>
            <a:pPr algn="ctr"/>
            <a:r>
              <a:rPr lang="it-IT" sz="3000" dirty="0" smtClean="0">
                <a:solidFill>
                  <a:prstClr val="black"/>
                </a:solidFill>
                <a:latin typeface="Arial Black" pitchFamily="34" charset="0"/>
              </a:rPr>
              <a:t>kemampuan yang terbatas</a:t>
            </a:r>
            <a:endParaRPr lang="it-IT" sz="3000" dirty="0">
              <a:solidFill>
                <a:prstClr val="black"/>
              </a:solidFill>
              <a:latin typeface="Arial Black" pitchFamily="34" charset="0"/>
            </a:endParaRPr>
          </a:p>
        </p:txBody>
      </p:sp>
      <p:grpSp>
        <p:nvGrpSpPr>
          <p:cNvPr id="5" name="Group 4"/>
          <p:cNvGrpSpPr/>
          <p:nvPr/>
        </p:nvGrpSpPr>
        <p:grpSpPr>
          <a:xfrm>
            <a:off x="924339" y="1877620"/>
            <a:ext cx="7454181" cy="1047324"/>
            <a:chOff x="538706" y="0"/>
            <a:chExt cx="7454181" cy="1003337"/>
          </a:xfrm>
        </p:grpSpPr>
        <p:sp>
          <p:nvSpPr>
            <p:cNvPr id="6" name="Rectangle 5"/>
            <p:cNvSpPr/>
            <p:nvPr/>
          </p:nvSpPr>
          <p:spPr>
            <a:xfrm>
              <a:off x="538706" y="0"/>
              <a:ext cx="7454181" cy="1003337"/>
            </a:xfrm>
            <a:prstGeom prst="rect">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6"/>
            <p:cNvSpPr/>
            <p:nvPr/>
          </p:nvSpPr>
          <p:spPr>
            <a:xfrm>
              <a:off x="538706" y="0"/>
              <a:ext cx="7454181" cy="10033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8783" tIns="60960" rIns="60960" bIns="60960" numCol="1" spcCol="1270" anchor="ctr" anchorCtr="0">
              <a:noAutofit/>
            </a:bodyPr>
            <a:lstStyle/>
            <a:p>
              <a:pPr lvl="0" defTabSz="1066800">
                <a:lnSpc>
                  <a:spcPct val="90000"/>
                </a:lnSpc>
                <a:spcBef>
                  <a:spcPct val="0"/>
                </a:spcBef>
                <a:spcAft>
                  <a:spcPct val="35000"/>
                </a:spcAft>
              </a:pPr>
              <a:r>
                <a:rPr lang="ms-MY" sz="2800" b="1" dirty="0" smtClean="0">
                  <a:effectLst>
                    <a:glow rad="101600">
                      <a:schemeClr val="tx1">
                        <a:alpha val="60000"/>
                      </a:schemeClr>
                    </a:glow>
                  </a:effectLst>
                </a:rPr>
                <a:t>Tidak </a:t>
              </a:r>
              <a:r>
                <a:rPr lang="ms-MY" sz="2800" b="1" dirty="0">
                  <a:effectLst>
                    <a:glow rad="101600">
                      <a:schemeClr val="tx1">
                        <a:alpha val="60000"/>
                      </a:schemeClr>
                    </a:glow>
                  </a:effectLst>
                </a:rPr>
                <a:t>mampu mencapai perkara-perkara yang tidak pernah </a:t>
              </a:r>
              <a:r>
                <a:rPr lang="ms-MY" sz="2800" b="1" dirty="0" smtClean="0">
                  <a:effectLst>
                    <a:glow rad="101600">
                      <a:schemeClr val="tx1">
                        <a:alpha val="60000"/>
                      </a:schemeClr>
                    </a:glow>
                  </a:effectLst>
                </a:rPr>
                <a:t>dialaminya</a:t>
              </a:r>
              <a:endParaRPr lang="ms-MY" sz="2800" b="1" kern="1200" dirty="0">
                <a:effectLst>
                  <a:glow rad="101600">
                    <a:schemeClr val="tx1">
                      <a:alpha val="60000"/>
                    </a:schemeClr>
                  </a:glow>
                </a:effectLst>
              </a:endParaRPr>
            </a:p>
          </p:txBody>
        </p:sp>
      </p:grpSp>
      <p:sp>
        <p:nvSpPr>
          <p:cNvPr id="8" name="Oval 7"/>
          <p:cNvSpPr/>
          <p:nvPr/>
        </p:nvSpPr>
        <p:spPr>
          <a:xfrm>
            <a:off x="662500" y="1990958"/>
            <a:ext cx="453116" cy="8431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9" name="Group 8"/>
          <p:cNvGrpSpPr/>
          <p:nvPr/>
        </p:nvGrpSpPr>
        <p:grpSpPr>
          <a:xfrm>
            <a:off x="961256" y="3140968"/>
            <a:ext cx="7427168" cy="1368152"/>
            <a:chOff x="899080" y="1699388"/>
            <a:chExt cx="7427168" cy="849694"/>
          </a:xfrm>
        </p:grpSpPr>
        <p:sp>
          <p:nvSpPr>
            <p:cNvPr id="10" name="Rectangle 9"/>
            <p:cNvSpPr/>
            <p:nvPr/>
          </p:nvSpPr>
          <p:spPr>
            <a:xfrm>
              <a:off x="899080" y="1699388"/>
              <a:ext cx="7427168" cy="849694"/>
            </a:xfrm>
            <a:prstGeom prst="rect">
              <a:avLst/>
            </a:prstGeom>
            <a:solidFill>
              <a:schemeClr val="bg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ctangle 10"/>
            <p:cNvSpPr/>
            <p:nvPr/>
          </p:nvSpPr>
          <p:spPr>
            <a:xfrm>
              <a:off x="899080" y="1699388"/>
              <a:ext cx="7035707" cy="8496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74445" tIns="60960" rIns="60960" bIns="60960" numCol="1" spcCol="1270" anchor="ctr" anchorCtr="0">
              <a:noAutofit/>
            </a:bodyPr>
            <a:lstStyle/>
            <a:p>
              <a:pPr lvl="0" defTabSz="1066800">
                <a:lnSpc>
                  <a:spcPct val="90000"/>
                </a:lnSpc>
                <a:spcBef>
                  <a:spcPct val="0"/>
                </a:spcBef>
                <a:spcAft>
                  <a:spcPct val="35000"/>
                </a:spcAft>
              </a:pPr>
              <a:r>
                <a:rPr lang="ms-MY" sz="2800" b="1" dirty="0">
                  <a:effectLst>
                    <a:glow rad="101600">
                      <a:schemeClr val="tx1">
                        <a:alpha val="60000"/>
                      </a:schemeClr>
                    </a:glow>
                  </a:effectLst>
                </a:rPr>
                <a:t>Adalah menjadi kewajipan ke atas kita untuk beriman, kerana kita yakin bahawa akal ini makhluk </a:t>
              </a:r>
              <a:r>
                <a:rPr lang="ms-MY" sz="2800" b="1" dirty="0" smtClean="0">
                  <a:effectLst>
                    <a:glow rad="101600">
                      <a:schemeClr val="tx1">
                        <a:alpha val="60000"/>
                      </a:schemeClr>
                    </a:glow>
                  </a:effectLst>
                </a:rPr>
                <a:t>Allah</a:t>
              </a:r>
              <a:endParaRPr lang="ms-MY" sz="2800" b="1" kern="1200" dirty="0">
                <a:effectLst>
                  <a:glow rad="101600">
                    <a:schemeClr val="tx1">
                      <a:alpha val="60000"/>
                    </a:schemeClr>
                  </a:glow>
                </a:effectLst>
              </a:endParaRPr>
            </a:p>
          </p:txBody>
        </p:sp>
      </p:grpSp>
      <p:sp>
        <p:nvSpPr>
          <p:cNvPr id="12" name="Oval 11"/>
          <p:cNvSpPr/>
          <p:nvPr/>
        </p:nvSpPr>
        <p:spPr>
          <a:xfrm>
            <a:off x="745485" y="3290699"/>
            <a:ext cx="514147" cy="1074405"/>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961256" y="4653136"/>
            <a:ext cx="7417264" cy="1368152"/>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akal</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tidak</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mampu</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mencari</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jawapan</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terhadap</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hakikat</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akal</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dan</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roh</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yang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ada</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pada</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tubuh</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badan</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kita</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endParaRPr lang="ms-MY"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250530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35596" y="2060848"/>
            <a:ext cx="7272808" cy="1224136"/>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Menolak</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dan</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menafikan</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tuntutan</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agama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dengan</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hujah</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tidak</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relevan</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atau</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tidak</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logik</a:t>
            </a:r>
            <a:endParaRPr lang="ms-MY"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4" name="Rectangle 3"/>
          <p:cNvSpPr/>
          <p:nvPr/>
        </p:nvSpPr>
        <p:spPr>
          <a:xfrm>
            <a:off x="617830" y="260648"/>
            <a:ext cx="7908340"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Fahaman</a:t>
            </a: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Liberal</a:t>
            </a:r>
            <a:endParaRPr lang="ms-MY"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5" name="Rectangle 4"/>
          <p:cNvSpPr/>
          <p:nvPr/>
        </p:nvSpPr>
        <p:spPr>
          <a:xfrm>
            <a:off x="2397147" y="3324446"/>
            <a:ext cx="5832648" cy="12961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Bagi</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mereka</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segala</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yang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bercanggah</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dengan</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akal</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perlu</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ditolak</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dan</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tidak</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termasuk</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dalam</a:t>
            </a:r>
            <a:r>
              <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agama. </a:t>
            </a:r>
            <a:endParaRPr lang="ms-MY"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6" name="Bent-Up Arrow 5"/>
          <p:cNvSpPr/>
          <p:nvPr/>
        </p:nvSpPr>
        <p:spPr>
          <a:xfrm rot="5400000">
            <a:off x="1707953" y="3183371"/>
            <a:ext cx="864096" cy="1040658"/>
          </a:xfrm>
          <a:prstGeom prst="ben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MY"/>
          </a:p>
        </p:txBody>
      </p:sp>
      <p:sp>
        <p:nvSpPr>
          <p:cNvPr id="7" name="Multiply 6"/>
          <p:cNvSpPr/>
          <p:nvPr/>
        </p:nvSpPr>
        <p:spPr>
          <a:xfrm>
            <a:off x="2140001" y="4072168"/>
            <a:ext cx="1135855" cy="1301048"/>
          </a:xfrm>
          <a:prstGeom prst="mathMultiply">
            <a:avLst/>
          </a:prstGeom>
          <a:ln>
            <a:solidFill>
              <a:schemeClr val="tx1"/>
            </a:solidFill>
          </a:ln>
          <a:effectLst>
            <a:glow rad="101600">
              <a:srgbClr val="FF0000">
                <a:alpha val="60000"/>
              </a:srgb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1250530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16632"/>
            <a:ext cx="8229600" cy="9941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ms-MY" sz="2800" dirty="0"/>
          </a:p>
        </p:txBody>
      </p:sp>
      <p:sp>
        <p:nvSpPr>
          <p:cNvPr id="4" name="Pentagon 3"/>
          <p:cNvSpPr/>
          <p:nvPr/>
        </p:nvSpPr>
        <p:spPr>
          <a:xfrm>
            <a:off x="201789" y="1445814"/>
            <a:ext cx="2184107" cy="504056"/>
          </a:xfrm>
          <a:prstGeom prst="homePlate">
            <a:avLst/>
          </a:prstGeom>
          <a:blipFill>
            <a:blip r:embed="rId3">
              <a:grayscl/>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glow rad="101600">
                    <a:schemeClr val="tx1">
                      <a:alpha val="60000"/>
                    </a:schemeClr>
                  </a:glow>
                </a:effectLst>
                <a:latin typeface="Arial Black" pitchFamily="34" charset="0"/>
              </a:rPr>
              <a:t>RUMUSAN </a:t>
            </a:r>
            <a:endParaRPr lang="ms-MY" sz="2400" dirty="0">
              <a:effectLst>
                <a:glow rad="101600">
                  <a:schemeClr val="tx1">
                    <a:alpha val="60000"/>
                  </a:schemeClr>
                </a:glow>
              </a:effectLst>
              <a:latin typeface="Arial Black" pitchFamily="34" charset="0"/>
            </a:endParaRPr>
          </a:p>
        </p:txBody>
      </p:sp>
      <p:sp>
        <p:nvSpPr>
          <p:cNvPr id="5" name="Rounded Rectangle 4"/>
          <p:cNvSpPr/>
          <p:nvPr/>
        </p:nvSpPr>
        <p:spPr>
          <a:xfrm>
            <a:off x="2267744" y="1821867"/>
            <a:ext cx="6412598" cy="124709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Menambah</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ilmu</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pengetahuan</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endParaRPr lang="en-US" sz="2400" b="1" dirty="0" smtClean="0">
              <a:ln>
                <a:solidFill>
                  <a:sysClr val="windowText" lastClr="000000"/>
                </a:solidFill>
              </a:ln>
              <a:solidFill>
                <a:schemeClr val="bg1"/>
              </a:solidFill>
              <a:effectLst>
                <a:glow rad="101600">
                  <a:schemeClr val="tx1">
                    <a:alpha val="60000"/>
                  </a:schemeClr>
                </a:glow>
              </a:effectLst>
              <a:latin typeface="Arial Black" pitchFamily="34" charset="0"/>
            </a:endParaRPr>
          </a:p>
          <a:p>
            <a:r>
              <a:rPr lang="en-US" sz="2400" b="1"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effectLst>
                <a:latin typeface="Arial Black" pitchFamily="34" charset="0"/>
              </a:rPr>
              <a:t>fardhu</a:t>
            </a:r>
            <a:r>
              <a:rPr lang="en-US" sz="2400" b="1"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ain</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endParaRPr lang="en-US" sz="2400" b="1" dirty="0" smtClean="0">
              <a:ln>
                <a:solidFill>
                  <a:sysClr val="windowText" lastClr="000000"/>
                </a:solidFill>
              </a:ln>
              <a:solidFill>
                <a:schemeClr val="bg1"/>
              </a:solidFill>
              <a:effectLst>
                <a:glow rad="101600">
                  <a:schemeClr val="tx1">
                    <a:alpha val="60000"/>
                  </a:schemeClr>
                </a:glow>
              </a:effectLst>
              <a:latin typeface="Arial Black" pitchFamily="34" charset="0"/>
            </a:endParaRPr>
          </a:p>
          <a:p>
            <a:r>
              <a:rPr lang="en-US" sz="2400" b="1"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effectLst>
                <a:latin typeface="Arial Black" pitchFamily="34" charset="0"/>
              </a:rPr>
              <a:t>fardhu</a:t>
            </a:r>
            <a:r>
              <a:rPr lang="en-US" sz="2400" b="1"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kifayah</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a:t>
            </a:r>
            <a:endParaRPr lang="ms-MY" sz="2400" b="1" dirty="0">
              <a:ln>
                <a:solidFill>
                  <a:sysClr val="windowText" lastClr="000000"/>
                </a:solidFill>
              </a:ln>
              <a:effectLst>
                <a:glow rad="101600">
                  <a:schemeClr val="tx1">
                    <a:alpha val="60000"/>
                  </a:schemeClr>
                </a:glow>
              </a:effectLst>
              <a:latin typeface="Arial Black" pitchFamily="34" charset="0"/>
            </a:endParaRPr>
          </a:p>
        </p:txBody>
      </p:sp>
      <p:sp>
        <p:nvSpPr>
          <p:cNvPr id="6" name="Rounded Rectangle 5"/>
          <p:cNvSpPr/>
          <p:nvPr/>
        </p:nvSpPr>
        <p:spPr>
          <a:xfrm>
            <a:off x="2270594" y="3203917"/>
            <a:ext cx="6416205" cy="1377211"/>
          </a:xfrm>
          <a:prstGeom prst="roundRect">
            <a:avLst/>
          </a:prstGeom>
          <a:solidFill>
            <a:srgbClr val="00B0F0"/>
          </a:solidFill>
        </p:spPr>
        <p:style>
          <a:lnRef idx="3">
            <a:schemeClr val="lt1"/>
          </a:lnRef>
          <a:fillRef idx="1">
            <a:schemeClr val="accent3"/>
          </a:fillRef>
          <a:effectRef idx="1">
            <a:schemeClr val="accent3"/>
          </a:effectRef>
          <a:fontRef idx="minor">
            <a:schemeClr val="lt1"/>
          </a:fontRef>
        </p:style>
        <p:txBody>
          <a:bodyPr rtlCol="0" anchor="ctr"/>
          <a:lstStyle/>
          <a:p>
            <a:r>
              <a:rPr lang="en-US" sz="2400" b="1" dirty="0" err="1" smtClean="0">
                <a:ln>
                  <a:solidFill>
                    <a:sysClr val="windowText" lastClr="000000"/>
                  </a:solidFill>
                </a:ln>
                <a:solidFill>
                  <a:schemeClr val="bg1"/>
                </a:solidFill>
                <a:effectLst>
                  <a:glow rad="101600">
                    <a:schemeClr val="tx1">
                      <a:alpha val="60000"/>
                    </a:schemeClr>
                  </a:glow>
                </a:effectLst>
                <a:latin typeface="Arial Black" pitchFamily="34" charset="0"/>
              </a:rPr>
              <a:t>Beri</a:t>
            </a:r>
            <a:r>
              <a:rPr lang="en-US" sz="2400" b="1"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effectLst>
                <a:latin typeface="Arial Black" pitchFamily="34" charset="0"/>
              </a:rPr>
              <a:t>galakan</a:t>
            </a:r>
            <a:r>
              <a:rPr lang="en-US" sz="2400" b="1"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effectLst>
                <a:latin typeface="Arial Black" pitchFamily="34" charset="0"/>
              </a:rPr>
              <a:t>anak-anak</a:t>
            </a:r>
            <a:r>
              <a:rPr lang="en-US" sz="2400" b="1"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muda</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untuk</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terus</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ke</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hadapan</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dalam</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menuntut</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effectLst>
                <a:latin typeface="Arial Black" pitchFamily="34" charset="0"/>
              </a:rPr>
              <a:t>ilmu</a:t>
            </a:r>
            <a:r>
              <a:rPr lang="en-US" sz="2400" b="1" dirty="0" smtClean="0">
                <a:ln>
                  <a:solidFill>
                    <a:sysClr val="windowText" lastClr="000000"/>
                  </a:solidFill>
                </a:ln>
                <a:solidFill>
                  <a:schemeClr val="bg1"/>
                </a:solidFill>
                <a:effectLst>
                  <a:glow rad="101600">
                    <a:schemeClr val="tx1">
                      <a:alpha val="60000"/>
                    </a:schemeClr>
                  </a:glow>
                </a:effectLst>
                <a:latin typeface="Arial Black" pitchFamily="34" charset="0"/>
              </a:rPr>
              <a:t>.</a:t>
            </a:r>
            <a:endParaRPr lang="ms-MY" sz="2400" dirty="0">
              <a:ln>
                <a:solidFill>
                  <a:sysClr val="windowText" lastClr="000000"/>
                </a:solidFill>
              </a:ln>
              <a:effectLst>
                <a:glow rad="101600">
                  <a:schemeClr val="tx1">
                    <a:alpha val="60000"/>
                  </a:schemeClr>
                </a:glow>
              </a:effectLst>
              <a:latin typeface="Arial Black" pitchFamily="34" charset="0"/>
            </a:endParaRPr>
          </a:p>
        </p:txBody>
      </p:sp>
      <p:sp>
        <p:nvSpPr>
          <p:cNvPr id="7" name="Right Arrow Callout 6"/>
          <p:cNvSpPr/>
          <p:nvPr/>
        </p:nvSpPr>
        <p:spPr>
          <a:xfrm>
            <a:off x="1811574" y="2225354"/>
            <a:ext cx="537210" cy="440118"/>
          </a:xfrm>
          <a:prstGeom prst="right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glow rad="101600">
                    <a:schemeClr val="tx1">
                      <a:alpha val="60000"/>
                    </a:schemeClr>
                  </a:glow>
                  <a:outerShdw blurRad="38100" dist="38100" dir="2700000" algn="tl">
                    <a:srgbClr val="000000">
                      <a:alpha val="43137"/>
                    </a:srgbClr>
                  </a:outerShdw>
                </a:effectLst>
              </a:rPr>
              <a:t>1</a:t>
            </a:r>
            <a:endParaRPr lang="ms-MY" sz="3200" b="1" dirty="0">
              <a:effectLst>
                <a:glow rad="101600">
                  <a:schemeClr val="tx1">
                    <a:alpha val="60000"/>
                  </a:schemeClr>
                </a:glow>
                <a:outerShdw blurRad="38100" dist="38100" dir="2700000" algn="tl">
                  <a:srgbClr val="000000">
                    <a:alpha val="43137"/>
                  </a:srgbClr>
                </a:outerShdw>
              </a:effectLst>
            </a:endParaRPr>
          </a:p>
        </p:txBody>
      </p:sp>
      <p:sp>
        <p:nvSpPr>
          <p:cNvPr id="8" name="Right Arrow Callout 7"/>
          <p:cNvSpPr/>
          <p:nvPr/>
        </p:nvSpPr>
        <p:spPr>
          <a:xfrm>
            <a:off x="1848687" y="3573016"/>
            <a:ext cx="537210" cy="440118"/>
          </a:xfrm>
          <a:prstGeom prst="right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glow rad="101600">
                    <a:schemeClr val="tx1">
                      <a:alpha val="60000"/>
                    </a:schemeClr>
                  </a:glow>
                  <a:outerShdw blurRad="38100" dist="38100" dir="2700000" algn="tl">
                    <a:srgbClr val="000000">
                      <a:alpha val="43137"/>
                    </a:srgbClr>
                  </a:outerShdw>
                </a:effectLst>
              </a:rPr>
              <a:t>2</a:t>
            </a:r>
            <a:endParaRPr lang="ms-MY" sz="3200" b="1" dirty="0">
              <a:effectLst>
                <a:glow rad="101600">
                  <a:schemeClr val="tx1">
                    <a:alpha val="60000"/>
                  </a:schemeClr>
                </a:glow>
                <a:outerShdw blurRad="38100" dist="38100" dir="2700000" algn="tl">
                  <a:srgbClr val="000000">
                    <a:alpha val="43137"/>
                  </a:srgbClr>
                </a:outerShdw>
              </a:effectLst>
            </a:endParaRPr>
          </a:p>
        </p:txBody>
      </p:sp>
      <p:sp>
        <p:nvSpPr>
          <p:cNvPr id="9" name="Rounded Rectangle 8"/>
          <p:cNvSpPr/>
          <p:nvPr/>
        </p:nvSpPr>
        <p:spPr>
          <a:xfrm>
            <a:off x="2267744" y="4797152"/>
            <a:ext cx="6415449" cy="1440160"/>
          </a:xfrm>
          <a:prstGeom prst="roundRect">
            <a:avLst/>
          </a:prstGeom>
          <a:solidFill>
            <a:srgbClr val="008000"/>
          </a:solidFill>
        </p:spPr>
        <p:style>
          <a:lnRef idx="3">
            <a:schemeClr val="lt1"/>
          </a:lnRef>
          <a:fillRef idx="1">
            <a:schemeClr val="accent5"/>
          </a:fillRef>
          <a:effectRef idx="1">
            <a:schemeClr val="accent5"/>
          </a:effectRef>
          <a:fontRef idx="minor">
            <a:schemeClr val="lt1"/>
          </a:fontRef>
        </p:style>
        <p:txBody>
          <a:bodyPr rtlCol="0" anchor="ctr"/>
          <a:lstStyle/>
          <a:p>
            <a:r>
              <a:rPr lang="en-US" sz="2400" b="1" dirty="0" err="1" smtClean="0">
                <a:ln>
                  <a:solidFill>
                    <a:sysClr val="windowText" lastClr="000000"/>
                  </a:solidFill>
                </a:ln>
                <a:solidFill>
                  <a:schemeClr val="bg1"/>
                </a:solidFill>
                <a:effectLst>
                  <a:glow rad="101600">
                    <a:schemeClr val="tx1">
                      <a:alpha val="60000"/>
                    </a:schemeClr>
                  </a:glow>
                </a:effectLst>
                <a:latin typeface="Arial Black" pitchFamily="34" charset="0"/>
              </a:rPr>
              <a:t>Hidupkan</a:t>
            </a:r>
            <a:r>
              <a:rPr lang="en-US" sz="2400" b="1"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kelas-kelas</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pengajian</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di masjid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atau</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surau</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dengan</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pelbagai</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cabang</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effectLst>
                <a:latin typeface="Arial Black" pitchFamily="34" charset="0"/>
              </a:rPr>
              <a:t>ilmu</a:t>
            </a:r>
            <a:r>
              <a:rPr lang="en-US" sz="2400" b="1" dirty="0" smtClean="0">
                <a:ln>
                  <a:solidFill>
                    <a:sysClr val="windowText" lastClr="000000"/>
                  </a:solidFill>
                </a:ln>
                <a:solidFill>
                  <a:schemeClr val="bg1"/>
                </a:solidFill>
                <a:effectLst>
                  <a:glow rad="101600">
                    <a:schemeClr val="tx1">
                      <a:alpha val="60000"/>
                    </a:schemeClr>
                  </a:glow>
                </a:effectLst>
                <a:latin typeface="Arial Black" pitchFamily="34" charset="0"/>
              </a:rPr>
              <a:t>.</a:t>
            </a:r>
            <a:endParaRPr lang="ms-MY" sz="2400" dirty="0">
              <a:ln>
                <a:solidFill>
                  <a:sysClr val="windowText" lastClr="000000"/>
                </a:solidFill>
              </a:ln>
              <a:effectLst>
                <a:glow rad="101600">
                  <a:schemeClr val="tx1">
                    <a:alpha val="60000"/>
                  </a:schemeClr>
                </a:glow>
              </a:effectLst>
            </a:endParaRPr>
          </a:p>
        </p:txBody>
      </p:sp>
      <p:sp>
        <p:nvSpPr>
          <p:cNvPr id="10" name="Rectangle 9"/>
          <p:cNvSpPr/>
          <p:nvPr/>
        </p:nvSpPr>
        <p:spPr>
          <a:xfrm>
            <a:off x="0" y="75084"/>
            <a:ext cx="9144000" cy="1015663"/>
          </a:xfrm>
          <a:prstGeom prst="rect">
            <a:avLst/>
          </a:prstGeom>
        </p:spPr>
        <p:txBody>
          <a:bodyPr wrap="square">
            <a:spAutoFit/>
          </a:bodyPr>
          <a:lstStyle/>
          <a:p>
            <a:pPr algn="ctr"/>
            <a:r>
              <a:rPr lang="en-US" sz="3000" dirty="0" err="1" smtClean="0">
                <a:solidFill>
                  <a:prstClr val="black"/>
                </a:solidFill>
                <a:latin typeface="Arial Black" pitchFamily="34" charset="0"/>
                <a:ea typeface="+mj-ea"/>
                <a:cs typeface="+mj-cs"/>
              </a:rPr>
              <a:t>Gunakan</a:t>
            </a:r>
            <a:r>
              <a:rPr lang="en-US" sz="3000" dirty="0" smtClean="0">
                <a:solidFill>
                  <a:prstClr val="black"/>
                </a:solidFill>
                <a:latin typeface="Arial Black" pitchFamily="34" charset="0"/>
                <a:ea typeface="+mj-ea"/>
                <a:cs typeface="+mj-cs"/>
              </a:rPr>
              <a:t> Akal </a:t>
            </a:r>
            <a:r>
              <a:rPr lang="en-US" sz="3000" dirty="0" err="1" smtClean="0">
                <a:solidFill>
                  <a:prstClr val="black"/>
                </a:solidFill>
                <a:latin typeface="Arial Black" pitchFamily="34" charset="0"/>
                <a:ea typeface="+mj-ea"/>
                <a:cs typeface="+mj-cs"/>
              </a:rPr>
              <a:t>Fikiran</a:t>
            </a:r>
            <a:r>
              <a:rPr lang="en-US" sz="3000" dirty="0" smtClean="0">
                <a:solidFill>
                  <a:prstClr val="black"/>
                </a:solidFill>
                <a:latin typeface="Arial Black" pitchFamily="34" charset="0"/>
                <a:ea typeface="+mj-ea"/>
                <a:cs typeface="+mj-cs"/>
              </a:rPr>
              <a:t> </a:t>
            </a:r>
            <a:r>
              <a:rPr lang="en-US" sz="3000" dirty="0" err="1" smtClean="0">
                <a:solidFill>
                  <a:prstClr val="black"/>
                </a:solidFill>
                <a:latin typeface="Arial Black" pitchFamily="34" charset="0"/>
                <a:ea typeface="+mj-ea"/>
                <a:cs typeface="+mj-cs"/>
              </a:rPr>
              <a:t>Untuk</a:t>
            </a:r>
            <a:r>
              <a:rPr lang="en-US" sz="3000" dirty="0" smtClean="0">
                <a:solidFill>
                  <a:prstClr val="black"/>
                </a:solidFill>
                <a:latin typeface="Arial Black" pitchFamily="34" charset="0"/>
                <a:ea typeface="+mj-ea"/>
                <a:cs typeface="+mj-cs"/>
              </a:rPr>
              <a:t> </a:t>
            </a:r>
            <a:r>
              <a:rPr lang="en-US" sz="3000" dirty="0" err="1" smtClean="0">
                <a:solidFill>
                  <a:prstClr val="black"/>
                </a:solidFill>
                <a:latin typeface="Arial Black" pitchFamily="34" charset="0"/>
                <a:ea typeface="+mj-ea"/>
                <a:cs typeface="+mj-cs"/>
              </a:rPr>
              <a:t>Memajukan</a:t>
            </a:r>
            <a:r>
              <a:rPr lang="en-US" sz="3000" dirty="0" smtClean="0">
                <a:solidFill>
                  <a:prstClr val="black"/>
                </a:solidFill>
                <a:latin typeface="Arial Black" pitchFamily="34" charset="0"/>
                <a:ea typeface="+mj-ea"/>
                <a:cs typeface="+mj-cs"/>
              </a:rPr>
              <a:t> </a:t>
            </a:r>
            <a:r>
              <a:rPr lang="en-US" sz="3000" dirty="0" err="1" smtClean="0">
                <a:solidFill>
                  <a:prstClr val="black"/>
                </a:solidFill>
                <a:latin typeface="Arial Black" pitchFamily="34" charset="0"/>
                <a:ea typeface="+mj-ea"/>
                <a:cs typeface="+mj-cs"/>
              </a:rPr>
              <a:t>Umat</a:t>
            </a:r>
            <a:r>
              <a:rPr lang="en-US" sz="3000" dirty="0" smtClean="0">
                <a:solidFill>
                  <a:prstClr val="black"/>
                </a:solidFill>
                <a:latin typeface="Arial Black" pitchFamily="34" charset="0"/>
                <a:ea typeface="+mj-ea"/>
                <a:cs typeface="+mj-cs"/>
              </a:rPr>
              <a:t> Dan </a:t>
            </a:r>
            <a:r>
              <a:rPr lang="en-US" sz="3000" dirty="0" err="1" smtClean="0">
                <a:solidFill>
                  <a:prstClr val="black"/>
                </a:solidFill>
                <a:latin typeface="Arial Black" pitchFamily="34" charset="0"/>
                <a:ea typeface="+mj-ea"/>
                <a:cs typeface="+mj-cs"/>
              </a:rPr>
              <a:t>Membina</a:t>
            </a:r>
            <a:r>
              <a:rPr lang="en-US" sz="3000" dirty="0" smtClean="0">
                <a:solidFill>
                  <a:prstClr val="black"/>
                </a:solidFill>
                <a:latin typeface="Arial Black" pitchFamily="34" charset="0"/>
                <a:ea typeface="+mj-ea"/>
                <a:cs typeface="+mj-cs"/>
              </a:rPr>
              <a:t> </a:t>
            </a:r>
            <a:r>
              <a:rPr lang="en-US" sz="3000" dirty="0" err="1" smtClean="0">
                <a:solidFill>
                  <a:prstClr val="black"/>
                </a:solidFill>
                <a:latin typeface="Arial Black" pitchFamily="34" charset="0"/>
                <a:ea typeface="+mj-ea"/>
                <a:cs typeface="+mj-cs"/>
              </a:rPr>
              <a:t>Tamadun</a:t>
            </a:r>
            <a:r>
              <a:rPr lang="en-US" sz="3000" dirty="0" smtClean="0">
                <a:solidFill>
                  <a:prstClr val="black"/>
                </a:solidFill>
                <a:latin typeface="Arial Black" pitchFamily="34" charset="0"/>
                <a:ea typeface="+mj-ea"/>
                <a:cs typeface="+mj-cs"/>
              </a:rPr>
              <a:t> </a:t>
            </a:r>
            <a:r>
              <a:rPr lang="en-US" sz="3000" dirty="0" err="1" smtClean="0">
                <a:solidFill>
                  <a:prstClr val="black"/>
                </a:solidFill>
                <a:latin typeface="Arial Black" pitchFamily="34" charset="0"/>
                <a:ea typeface="+mj-ea"/>
                <a:cs typeface="+mj-cs"/>
              </a:rPr>
              <a:t>Dunia</a:t>
            </a:r>
            <a:r>
              <a:rPr lang="en-US" sz="3000" dirty="0" smtClean="0">
                <a:solidFill>
                  <a:prstClr val="black"/>
                </a:solidFill>
                <a:latin typeface="Arial Black" pitchFamily="34" charset="0"/>
                <a:ea typeface="+mj-ea"/>
                <a:cs typeface="+mj-cs"/>
              </a:rPr>
              <a:t>.</a:t>
            </a:r>
            <a:endParaRPr lang="ms-MY" sz="3000" dirty="0"/>
          </a:p>
        </p:txBody>
      </p:sp>
      <p:sp>
        <p:nvSpPr>
          <p:cNvPr id="11" name="Right Arrow Callout 10"/>
          <p:cNvSpPr/>
          <p:nvPr/>
        </p:nvSpPr>
        <p:spPr>
          <a:xfrm>
            <a:off x="1848687" y="4941168"/>
            <a:ext cx="537210" cy="440118"/>
          </a:xfrm>
          <a:prstGeom prst="right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glow rad="101600">
                    <a:schemeClr val="tx1">
                      <a:alpha val="60000"/>
                    </a:schemeClr>
                  </a:glow>
                  <a:outerShdw blurRad="38100" dist="38100" dir="2700000" algn="tl">
                    <a:srgbClr val="000000">
                      <a:alpha val="43137"/>
                    </a:srgbClr>
                  </a:outerShdw>
                </a:effectLst>
              </a:rPr>
              <a:t>3</a:t>
            </a:r>
            <a:endParaRPr lang="ms-MY" sz="3200" b="1"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903345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762424"/>
            <a:ext cx="9144000" cy="2400657"/>
          </a:xfrm>
          <a:prstGeom prst="rect">
            <a:avLst/>
          </a:prstGeom>
          <a:noFill/>
        </p:spPr>
        <p:txBody>
          <a:bodyPr wrap="square">
            <a:spAutoFit/>
          </a:bodyPr>
          <a:lstStyle/>
          <a:p>
            <a:pPr algn="ctr" fontAlgn="auto">
              <a:spcBef>
                <a:spcPts val="0"/>
              </a:spcBef>
              <a:spcAft>
                <a:spcPts val="0"/>
              </a:spcAft>
              <a:defRPr/>
            </a:pPr>
            <a:r>
              <a:rPr lang="ar-SA" sz="15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 </a:t>
            </a:r>
          </a:p>
        </p:txBody>
      </p:sp>
      <p:sp>
        <p:nvSpPr>
          <p:cNvPr id="4" name="TextBox 3"/>
          <p:cNvSpPr txBox="1"/>
          <p:nvPr/>
        </p:nvSpPr>
        <p:spPr>
          <a:xfrm>
            <a:off x="0" y="4618936"/>
            <a:ext cx="9144000" cy="1200329"/>
          </a:xfrm>
          <a:prstGeom prst="rect">
            <a:avLst/>
          </a:prstGeom>
          <a:solidFill>
            <a:schemeClr val="bg1">
              <a:alpha val="53000"/>
            </a:schemeClr>
          </a:solidFill>
          <a:ln w="57150">
            <a:noFill/>
          </a:ln>
        </p:spPr>
        <p:txBody>
          <a:bodyPr wrap="square">
            <a:spAutoFit/>
          </a:bodyPr>
          <a:lstStyle/>
          <a:p>
            <a:pPr algn="ctr" fontAlgn="auto">
              <a:spcBef>
                <a:spcPts val="0"/>
              </a:spcBef>
              <a:spcAft>
                <a:spcPts val="0"/>
              </a:spcAft>
              <a:defRPr/>
            </a:pP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88640"/>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250530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16632"/>
            <a:ext cx="8229600" cy="9941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ms-MY" sz="2800" dirty="0"/>
          </a:p>
        </p:txBody>
      </p:sp>
      <p:sp>
        <p:nvSpPr>
          <p:cNvPr id="4" name="Rounded Rectangle 3"/>
          <p:cNvSpPr/>
          <p:nvPr/>
        </p:nvSpPr>
        <p:spPr>
          <a:xfrm>
            <a:off x="1787810" y="1893875"/>
            <a:ext cx="6412598" cy="124709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Menjaga</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dan</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melindungi</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anak</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muda</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daripada</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unsur</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yang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tidak</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baik</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endParaRPr lang="ms-MY" sz="2400" b="1" dirty="0">
              <a:ln>
                <a:solidFill>
                  <a:sysClr val="windowText" lastClr="000000"/>
                </a:solidFill>
              </a:ln>
              <a:effectLst>
                <a:glow rad="101600">
                  <a:schemeClr val="tx1">
                    <a:alpha val="60000"/>
                  </a:schemeClr>
                </a:glow>
              </a:effectLst>
              <a:latin typeface="Arial Black" pitchFamily="34" charset="0"/>
            </a:endParaRPr>
          </a:p>
        </p:txBody>
      </p:sp>
      <p:sp>
        <p:nvSpPr>
          <p:cNvPr id="5" name="Rounded Rectangle 4"/>
          <p:cNvSpPr/>
          <p:nvPr/>
        </p:nvSpPr>
        <p:spPr>
          <a:xfrm>
            <a:off x="1790660" y="3275925"/>
            <a:ext cx="6416205" cy="1881267"/>
          </a:xfrm>
          <a:prstGeom prst="roundRect">
            <a:avLst/>
          </a:prstGeom>
          <a:solidFill>
            <a:srgbClr val="00B0F0"/>
          </a:solidFill>
        </p:spPr>
        <p:style>
          <a:lnRef idx="3">
            <a:schemeClr val="lt1"/>
          </a:lnRef>
          <a:fillRef idx="1">
            <a:schemeClr val="accent3"/>
          </a:fillRef>
          <a:effectRef idx="1">
            <a:schemeClr val="accent3"/>
          </a:effectRef>
          <a:fontRef idx="minor">
            <a:schemeClr val="lt1"/>
          </a:fontRef>
        </p:style>
        <p:txBody>
          <a:bodyPr rtlCol="0" anchor="ctr"/>
          <a:lstStyle/>
          <a:p>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Mengawal</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effectLst>
                <a:latin typeface="Arial Black" pitchFamily="34" charset="0"/>
              </a:rPr>
              <a:t>menyekat</a:t>
            </a:r>
            <a:r>
              <a:rPr lang="en-US" sz="2400" b="1"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effectLst>
                <a:latin typeface="Arial Black" pitchFamily="34" charset="0"/>
              </a:rPr>
              <a:t>penyebaran</a:t>
            </a:r>
            <a:r>
              <a:rPr lang="en-US" sz="2400" b="1"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effectLst>
                <a:latin typeface="Arial Black" pitchFamily="34" charset="0"/>
              </a:rPr>
              <a:t>ajaran-ajaran</a:t>
            </a:r>
            <a:r>
              <a:rPr lang="en-US" sz="2400" b="1"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sesat</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dan</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menyimpang</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daripada</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asas</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 Islam </a:t>
            </a:r>
            <a:r>
              <a:rPr lang="en-US" sz="2400" b="1" dirty="0" err="1" smtClean="0">
                <a:ln>
                  <a:solidFill>
                    <a:sysClr val="windowText" lastClr="000000"/>
                  </a:solidFill>
                </a:ln>
                <a:solidFill>
                  <a:schemeClr val="bg1"/>
                </a:solidFill>
                <a:effectLst>
                  <a:glow rad="101600">
                    <a:schemeClr val="tx1">
                      <a:alpha val="60000"/>
                    </a:schemeClr>
                  </a:glow>
                </a:effectLst>
                <a:latin typeface="Arial Black" pitchFamily="34" charset="0"/>
              </a:rPr>
              <a:t>dalam</a:t>
            </a:r>
            <a:r>
              <a:rPr lang="en-US" sz="2400" b="1" dirty="0" smtClean="0">
                <a:ln>
                  <a:solidFill>
                    <a:sysClr val="windowText" lastClr="000000"/>
                  </a:solidFill>
                </a:ln>
                <a:solidFill>
                  <a:schemeClr val="bg1"/>
                </a:solidFill>
                <a:effectLst>
                  <a:glow rad="101600">
                    <a:schemeClr val="tx1">
                      <a:alpha val="60000"/>
                    </a:schemeClr>
                  </a:glo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effectLst>
                <a:latin typeface="Arial Black" pitchFamily="34" charset="0"/>
              </a:rPr>
              <a:t>masyarakat</a:t>
            </a:r>
            <a:r>
              <a:rPr lang="en-US" sz="2400" b="1" dirty="0">
                <a:ln>
                  <a:solidFill>
                    <a:sysClr val="windowText" lastClr="000000"/>
                  </a:solidFill>
                </a:ln>
                <a:solidFill>
                  <a:schemeClr val="bg1"/>
                </a:solidFill>
                <a:effectLst>
                  <a:glow rad="101600">
                    <a:schemeClr val="tx1">
                      <a:alpha val="60000"/>
                    </a:schemeClr>
                  </a:glow>
                </a:effectLst>
                <a:latin typeface="Arial Black" pitchFamily="34" charset="0"/>
              </a:rPr>
              <a:t>.</a:t>
            </a:r>
            <a:endParaRPr lang="ms-MY" sz="2400" dirty="0">
              <a:ln>
                <a:solidFill>
                  <a:sysClr val="windowText" lastClr="000000"/>
                </a:solidFill>
              </a:ln>
              <a:effectLst>
                <a:glow rad="101600">
                  <a:schemeClr val="tx1">
                    <a:alpha val="60000"/>
                  </a:schemeClr>
                </a:glow>
              </a:effectLst>
              <a:latin typeface="Arial Black" pitchFamily="34" charset="0"/>
            </a:endParaRPr>
          </a:p>
        </p:txBody>
      </p:sp>
      <p:sp>
        <p:nvSpPr>
          <p:cNvPr id="6" name="Right Arrow Callout 5"/>
          <p:cNvSpPr/>
          <p:nvPr/>
        </p:nvSpPr>
        <p:spPr>
          <a:xfrm>
            <a:off x="1331640" y="2297362"/>
            <a:ext cx="537210" cy="440118"/>
          </a:xfrm>
          <a:prstGeom prst="right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glow rad="101600">
                    <a:schemeClr val="tx1">
                      <a:alpha val="60000"/>
                    </a:schemeClr>
                  </a:glow>
                  <a:outerShdw blurRad="38100" dist="38100" dir="2700000" algn="tl">
                    <a:srgbClr val="000000">
                      <a:alpha val="43137"/>
                    </a:srgbClr>
                  </a:outerShdw>
                </a:effectLst>
              </a:rPr>
              <a:t>4</a:t>
            </a:r>
            <a:endParaRPr lang="ms-MY" sz="3200" b="1" dirty="0">
              <a:effectLst>
                <a:glow rad="101600">
                  <a:schemeClr val="tx1">
                    <a:alpha val="60000"/>
                  </a:schemeClr>
                </a:glow>
                <a:outerShdw blurRad="38100" dist="38100" dir="2700000" algn="tl">
                  <a:srgbClr val="000000">
                    <a:alpha val="43137"/>
                  </a:srgbClr>
                </a:outerShdw>
              </a:effectLst>
            </a:endParaRPr>
          </a:p>
        </p:txBody>
      </p:sp>
      <p:sp>
        <p:nvSpPr>
          <p:cNvPr id="7" name="Right Arrow Callout 6"/>
          <p:cNvSpPr/>
          <p:nvPr/>
        </p:nvSpPr>
        <p:spPr>
          <a:xfrm>
            <a:off x="1368753" y="3645024"/>
            <a:ext cx="537210" cy="440118"/>
          </a:xfrm>
          <a:prstGeom prst="right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glow rad="101600">
                    <a:schemeClr val="tx1">
                      <a:alpha val="60000"/>
                    </a:schemeClr>
                  </a:glow>
                  <a:outerShdw blurRad="38100" dist="38100" dir="2700000" algn="tl">
                    <a:srgbClr val="000000">
                      <a:alpha val="43137"/>
                    </a:srgbClr>
                  </a:outerShdw>
                </a:effectLst>
              </a:rPr>
              <a:t>5</a:t>
            </a:r>
            <a:endParaRPr lang="ms-MY" sz="3200" b="1" dirty="0">
              <a:effectLst>
                <a:glow rad="101600">
                  <a:schemeClr val="tx1">
                    <a:alpha val="60000"/>
                  </a:schemeClr>
                </a:glow>
                <a:outerShdw blurRad="38100" dist="38100" dir="2700000" algn="tl">
                  <a:srgbClr val="000000">
                    <a:alpha val="43137"/>
                  </a:srgbClr>
                </a:outerShdw>
              </a:effectLst>
            </a:endParaRPr>
          </a:p>
        </p:txBody>
      </p:sp>
      <p:sp>
        <p:nvSpPr>
          <p:cNvPr id="8" name="Rectangle 7"/>
          <p:cNvSpPr/>
          <p:nvPr/>
        </p:nvSpPr>
        <p:spPr>
          <a:xfrm>
            <a:off x="0" y="75084"/>
            <a:ext cx="9144000" cy="1015663"/>
          </a:xfrm>
          <a:prstGeom prst="rect">
            <a:avLst/>
          </a:prstGeom>
        </p:spPr>
        <p:txBody>
          <a:bodyPr wrap="square">
            <a:spAutoFit/>
          </a:bodyPr>
          <a:lstStyle/>
          <a:p>
            <a:pPr algn="ctr"/>
            <a:r>
              <a:rPr lang="en-US" sz="3000" dirty="0" err="1" smtClean="0">
                <a:solidFill>
                  <a:prstClr val="black"/>
                </a:solidFill>
                <a:latin typeface="Arial Black" pitchFamily="34" charset="0"/>
                <a:ea typeface="+mj-ea"/>
                <a:cs typeface="+mj-cs"/>
              </a:rPr>
              <a:t>Gunakan</a:t>
            </a:r>
            <a:r>
              <a:rPr lang="en-US" sz="3000" dirty="0" smtClean="0">
                <a:solidFill>
                  <a:prstClr val="black"/>
                </a:solidFill>
                <a:latin typeface="Arial Black" pitchFamily="34" charset="0"/>
                <a:ea typeface="+mj-ea"/>
                <a:cs typeface="+mj-cs"/>
              </a:rPr>
              <a:t> Akal </a:t>
            </a:r>
            <a:r>
              <a:rPr lang="en-US" sz="3000" dirty="0" err="1" smtClean="0">
                <a:solidFill>
                  <a:prstClr val="black"/>
                </a:solidFill>
                <a:latin typeface="Arial Black" pitchFamily="34" charset="0"/>
                <a:ea typeface="+mj-ea"/>
                <a:cs typeface="+mj-cs"/>
              </a:rPr>
              <a:t>Fikiran</a:t>
            </a:r>
            <a:r>
              <a:rPr lang="en-US" sz="3000" dirty="0" smtClean="0">
                <a:solidFill>
                  <a:prstClr val="black"/>
                </a:solidFill>
                <a:latin typeface="Arial Black" pitchFamily="34" charset="0"/>
                <a:ea typeface="+mj-ea"/>
                <a:cs typeface="+mj-cs"/>
              </a:rPr>
              <a:t> </a:t>
            </a:r>
            <a:r>
              <a:rPr lang="en-US" sz="3000" dirty="0" err="1" smtClean="0">
                <a:solidFill>
                  <a:prstClr val="black"/>
                </a:solidFill>
                <a:latin typeface="Arial Black" pitchFamily="34" charset="0"/>
                <a:ea typeface="+mj-ea"/>
                <a:cs typeface="+mj-cs"/>
              </a:rPr>
              <a:t>Untuk</a:t>
            </a:r>
            <a:r>
              <a:rPr lang="en-US" sz="3000" dirty="0" smtClean="0">
                <a:solidFill>
                  <a:prstClr val="black"/>
                </a:solidFill>
                <a:latin typeface="Arial Black" pitchFamily="34" charset="0"/>
                <a:ea typeface="+mj-ea"/>
                <a:cs typeface="+mj-cs"/>
              </a:rPr>
              <a:t> </a:t>
            </a:r>
            <a:r>
              <a:rPr lang="en-US" sz="3000" dirty="0" err="1" smtClean="0">
                <a:solidFill>
                  <a:prstClr val="black"/>
                </a:solidFill>
                <a:latin typeface="Arial Black" pitchFamily="34" charset="0"/>
                <a:ea typeface="+mj-ea"/>
                <a:cs typeface="+mj-cs"/>
              </a:rPr>
              <a:t>Memajukan</a:t>
            </a:r>
            <a:r>
              <a:rPr lang="en-US" sz="3000" dirty="0" smtClean="0">
                <a:solidFill>
                  <a:prstClr val="black"/>
                </a:solidFill>
                <a:latin typeface="Arial Black" pitchFamily="34" charset="0"/>
                <a:ea typeface="+mj-ea"/>
                <a:cs typeface="+mj-cs"/>
              </a:rPr>
              <a:t> </a:t>
            </a:r>
            <a:r>
              <a:rPr lang="en-US" sz="3000" dirty="0" err="1" smtClean="0">
                <a:solidFill>
                  <a:prstClr val="black"/>
                </a:solidFill>
                <a:latin typeface="Arial Black" pitchFamily="34" charset="0"/>
                <a:ea typeface="+mj-ea"/>
                <a:cs typeface="+mj-cs"/>
              </a:rPr>
              <a:t>Umat</a:t>
            </a:r>
            <a:r>
              <a:rPr lang="en-US" sz="3000" dirty="0" smtClean="0">
                <a:solidFill>
                  <a:prstClr val="black"/>
                </a:solidFill>
                <a:latin typeface="Arial Black" pitchFamily="34" charset="0"/>
                <a:ea typeface="+mj-ea"/>
                <a:cs typeface="+mj-cs"/>
              </a:rPr>
              <a:t> Dan </a:t>
            </a:r>
            <a:r>
              <a:rPr lang="en-US" sz="3000" dirty="0" err="1" smtClean="0">
                <a:solidFill>
                  <a:prstClr val="black"/>
                </a:solidFill>
                <a:latin typeface="Arial Black" pitchFamily="34" charset="0"/>
                <a:ea typeface="+mj-ea"/>
                <a:cs typeface="+mj-cs"/>
              </a:rPr>
              <a:t>Membina</a:t>
            </a:r>
            <a:r>
              <a:rPr lang="en-US" sz="3000" dirty="0" smtClean="0">
                <a:solidFill>
                  <a:prstClr val="black"/>
                </a:solidFill>
                <a:latin typeface="Arial Black" pitchFamily="34" charset="0"/>
                <a:ea typeface="+mj-ea"/>
                <a:cs typeface="+mj-cs"/>
              </a:rPr>
              <a:t> </a:t>
            </a:r>
            <a:r>
              <a:rPr lang="en-US" sz="3000" dirty="0" err="1" smtClean="0">
                <a:solidFill>
                  <a:prstClr val="black"/>
                </a:solidFill>
                <a:latin typeface="Arial Black" pitchFamily="34" charset="0"/>
                <a:ea typeface="+mj-ea"/>
                <a:cs typeface="+mj-cs"/>
              </a:rPr>
              <a:t>Tamadun</a:t>
            </a:r>
            <a:r>
              <a:rPr lang="en-US" sz="3000" dirty="0" smtClean="0">
                <a:solidFill>
                  <a:prstClr val="black"/>
                </a:solidFill>
                <a:latin typeface="Arial Black" pitchFamily="34" charset="0"/>
                <a:ea typeface="+mj-ea"/>
                <a:cs typeface="+mj-cs"/>
              </a:rPr>
              <a:t> </a:t>
            </a:r>
            <a:r>
              <a:rPr lang="en-US" sz="3000" dirty="0" err="1" smtClean="0">
                <a:solidFill>
                  <a:prstClr val="black"/>
                </a:solidFill>
                <a:latin typeface="Arial Black" pitchFamily="34" charset="0"/>
                <a:ea typeface="+mj-ea"/>
                <a:cs typeface="+mj-cs"/>
              </a:rPr>
              <a:t>Dunia</a:t>
            </a:r>
            <a:r>
              <a:rPr lang="en-US" sz="3000" dirty="0" smtClean="0">
                <a:solidFill>
                  <a:prstClr val="black"/>
                </a:solidFill>
                <a:latin typeface="Arial Black" pitchFamily="34" charset="0"/>
                <a:ea typeface="+mj-ea"/>
                <a:cs typeface="+mj-cs"/>
              </a:rPr>
              <a:t>.</a:t>
            </a:r>
            <a:endParaRPr lang="ms-MY" sz="3000" dirty="0"/>
          </a:p>
        </p:txBody>
      </p:sp>
    </p:spTree>
    <p:extLst>
      <p:ext uri="{BB962C8B-B14F-4D97-AF65-F5344CB8AC3E}">
        <p14:creationId xmlns:p14="http://schemas.microsoft.com/office/powerpoint/2010/main" val="2999761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75656" y="44624"/>
            <a:ext cx="6192688" cy="1015663"/>
          </a:xfrm>
          <a:prstGeom prst="rect">
            <a:avLst/>
          </a:prstGeom>
        </p:spPr>
        <p:txBody>
          <a:bodyPr wrap="square">
            <a:spAutoFit/>
          </a:bodyPr>
          <a:lstStyle/>
          <a:p>
            <a:pPr algn="ctr"/>
            <a:r>
              <a:rPr lang="en-US" sz="3000" dirty="0" err="1">
                <a:latin typeface="Arial Black" pitchFamily="34" charset="0"/>
              </a:rPr>
              <a:t>Firman</a:t>
            </a:r>
            <a:r>
              <a:rPr lang="en-US" sz="3000" dirty="0">
                <a:latin typeface="Arial Black" pitchFamily="34" charset="0"/>
              </a:rPr>
              <a:t> Allah </a:t>
            </a:r>
            <a:r>
              <a:rPr lang="en-US" sz="3000" dirty="0" err="1">
                <a:latin typeface="Arial Black" pitchFamily="34" charset="0"/>
              </a:rPr>
              <a:t>Taala</a:t>
            </a:r>
            <a:r>
              <a:rPr lang="en-US" sz="3000" dirty="0">
                <a:latin typeface="Arial Black" pitchFamily="34" charset="0"/>
              </a:rPr>
              <a:t> </a:t>
            </a:r>
            <a:r>
              <a:rPr lang="en-US" sz="3000" dirty="0" err="1">
                <a:latin typeface="Arial Black" pitchFamily="34" charset="0"/>
              </a:rPr>
              <a:t>dalam</a:t>
            </a:r>
            <a:r>
              <a:rPr lang="en-US" sz="3000" dirty="0">
                <a:latin typeface="Arial Black" pitchFamily="34" charset="0"/>
              </a:rPr>
              <a:t> </a:t>
            </a:r>
            <a:r>
              <a:rPr lang="en-US" sz="3000" dirty="0" smtClean="0">
                <a:latin typeface="Arial Black" pitchFamily="34" charset="0"/>
              </a:rPr>
              <a:t>surah al Hajj </a:t>
            </a:r>
            <a:r>
              <a:rPr lang="en-US" sz="3000" dirty="0" err="1" smtClean="0">
                <a:latin typeface="Arial Black" pitchFamily="34" charset="0"/>
              </a:rPr>
              <a:t>ayat</a:t>
            </a:r>
            <a:r>
              <a:rPr lang="en-US" sz="3000" dirty="0" smtClean="0">
                <a:latin typeface="Arial Black" pitchFamily="34" charset="0"/>
              </a:rPr>
              <a:t> 46</a:t>
            </a:r>
            <a:endParaRPr lang="ms-MY" sz="3000" dirty="0"/>
          </a:p>
        </p:txBody>
      </p:sp>
      <p:sp>
        <p:nvSpPr>
          <p:cNvPr id="4" name="Rectangle 3"/>
          <p:cNvSpPr/>
          <p:nvPr/>
        </p:nvSpPr>
        <p:spPr>
          <a:xfrm>
            <a:off x="0" y="1340768"/>
            <a:ext cx="9144000" cy="2308324"/>
          </a:xfrm>
          <a:prstGeom prst="rect">
            <a:avLst/>
          </a:prstGeom>
          <a:solidFill>
            <a:schemeClr val="accent2">
              <a:lumMod val="40000"/>
              <a:lumOff val="60000"/>
              <a:alpha val="3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أَفَلَمْ يَسِيرُوا فِي الْأَرْضِ فَتَكُونَ لَهُمْ قُلُوبٌ يَعْقِلُونَ بِهَا أَوْ آذَانٌ يَسْمَعُونَ بِهَا ۖ فَإِنَّهَا لَا تَعْمَى الْأَبْصَارُ وَلَٰكِن تَعْمَى الْقُلُوبُ الَّتِي فِي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الصُّدُورِ.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3968668"/>
            <a:ext cx="9144000" cy="2554545"/>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“Oleh itu, bukankah ada baiknya mereka mengembara di muka bumi supaya - dengan melihat kesan-kesan yang tersebut - mereka menjadi orang-orang yang ada hati yang dengannya mereka dapat memahami, atau ada telinga yang dengannya mereka dapat mendengar? (Tetapi kalaulah mereka mengembara pun tidak juga berguna) kerana keadaan yang sebenarnya </a:t>
            </a:r>
            <a:r>
              <a:rPr lang="ms-MY" sz="20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bukanlah</a:t>
            </a:r>
            <a:r>
              <a:rPr lang="ms-MY" sz="2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mata kepala yang buta, tetapi yang buta itu ialah mata hati yang ada di dalam dada”. </a:t>
            </a:r>
            <a:endParaRPr kumimoji="0" lang="ms-MY" sz="20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2999761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506264"/>
            <a:ext cx="8388424" cy="4154984"/>
          </a:xfrm>
          <a:prstGeom prst="rect">
            <a:avLst/>
          </a:prstGeom>
          <a:solidFill>
            <a:schemeClr val="bg1">
              <a:alpha val="41000"/>
            </a:schemeClr>
          </a:solidFill>
        </p:spPr>
        <p:txBody>
          <a:bodyPr wrap="square">
            <a:spAutoFit/>
          </a:bodyPr>
          <a:lstStyle/>
          <a:p>
            <a:pPr algn="ctr" rtl="1"/>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اْلآيَاتِ وَالذِّكْرِ الْحَكِيْمِ، وَتَقَبَّلَ مِنِّىْ وَمِنْكُمْ تِلاَوَتَهُ، إِنَّهُ هُوَ السَّمِيْعُ الْعَلِيمٌ. أَقُوْلُ قَوْلِىْ هَذَا وَأَسْتَغْفِرُ اللهَ الْعَظِيْمَ لِىْ وَلَكُمْ، وَلِسَآئِرِ الْمُسْلِمِيْنَ وَالْمُسْلِمَاتِ، وَالْمُؤْمِنِيْن وَالْمُؤْمِنَاتِ فَاسْتَغْفِرُوْهُ، فَيَا فَوْزَ الْمُسْتَغْفِرِيْنَ وَيَا نَجَاةَ التَّآئِبِيْنَ.</a:t>
            </a:r>
            <a:endParaRPr lang="ms-MY"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999761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42811079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44273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30406" y="260648"/>
            <a:ext cx="7358018" cy="584775"/>
          </a:xfrm>
          <a:prstGeom prst="rect">
            <a:avLst/>
          </a:prstGeom>
        </p:spPr>
        <p:txBody>
          <a:bodyPr wrap="square">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854984"/>
            <a:ext cx="9144000" cy="1862048"/>
          </a:xfrm>
          <a:prstGeom prst="rect">
            <a:avLst/>
          </a:prstGeom>
          <a:solidFill>
            <a:schemeClr val="accent1">
              <a:lumMod val="20000"/>
              <a:lumOff val="80000"/>
              <a:alpha val="46000"/>
            </a:schemeClr>
          </a:solidFill>
        </p:spPr>
        <p:txBody>
          <a:bodyPr wrap="square">
            <a:spAutoFit/>
          </a:bodyPr>
          <a:lstStyle/>
          <a:p>
            <a:pPr algn="ctr" rtl="1">
              <a:defRPr/>
            </a:pPr>
            <a:r>
              <a:rPr lang="ar-EG" sz="115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الْحَمْدُ </a:t>
            </a:r>
            <a:r>
              <a:rPr lang="ar-EG" sz="115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لِلَّهِ </a:t>
            </a:r>
            <a:endParaRPr lang="en-US" sz="13800" b="1" dirty="0">
              <a:ln w="3175" cmpd="sng">
                <a:noFill/>
                <a:prstDash val="solid"/>
              </a:ln>
              <a:solidFill>
                <a:prstClr val="black"/>
              </a:solidFill>
              <a:effectLst>
                <a:glow rad="63500">
                  <a:prstClr val="white">
                    <a:alpha val="40000"/>
                  </a:prstClr>
                </a:glow>
              </a:effectLst>
              <a:cs typeface="Traditional Arabic" pitchFamily="2" charset="-78"/>
            </a:endParaRPr>
          </a:p>
        </p:txBody>
      </p:sp>
      <p:sp>
        <p:nvSpPr>
          <p:cNvPr id="5" name="TextBox 4"/>
          <p:cNvSpPr txBox="1"/>
          <p:nvPr/>
        </p:nvSpPr>
        <p:spPr>
          <a:xfrm>
            <a:off x="0" y="4578677"/>
            <a:ext cx="9144000" cy="1077218"/>
          </a:xfrm>
          <a:prstGeom prst="rect">
            <a:avLst/>
          </a:prstGeom>
          <a:solidFill>
            <a:schemeClr val="tx1">
              <a:lumMod val="50000"/>
              <a:lumOff val="50000"/>
              <a:alpha val="65000"/>
            </a:schemeClr>
          </a:solidFill>
          <a:ln w="57150">
            <a:noFill/>
          </a:ln>
        </p:spPr>
        <p:txBody>
          <a:bodyPr wrap="square">
            <a:spAutoFit/>
          </a:bodyPr>
          <a:lstStyle/>
          <a:p>
            <a:pPr algn="ctr">
              <a:defRPr/>
            </a:pP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endParaRPr>
          </a:p>
          <a:p>
            <a:pPr algn="ctr">
              <a:defRPr/>
            </a:pPr>
            <a:r>
              <a:rPr lang="en-US" sz="32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999761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80156" y="227112"/>
            <a:ext cx="5572164"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27074"/>
            <a:ext cx="9144000" cy="1754326"/>
          </a:xfrm>
          <a:prstGeom prst="rect">
            <a:avLst/>
          </a:prstGeom>
          <a:solidFill>
            <a:schemeClr val="bg1">
              <a:alpha val="52000"/>
            </a:schemeClr>
          </a:solidFill>
        </p:spPr>
        <p:txBody>
          <a:bodyPr wrap="square">
            <a:spAutoFit/>
          </a:bodyPr>
          <a:lstStyle/>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 لآ إِلَهَ إِلاَّ اللهُ وَحْدَهُ لاَ شَرِيْكَ لَهُ، وَأَشْهَدُ أَنَّ مُحَمَّدًا عَبْدُهُ وَرَسُوْلُهُ. </a:t>
            </a:r>
            <a:endParaRPr lang="ms-MY" sz="5400" dirty="0">
              <a:solidFill>
                <a:prstClr val="black"/>
              </a:solidFill>
              <a:effectLst>
                <a:glow rad="101600">
                  <a:prstClr val="white">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31719"/>
            <a:ext cx="9144000" cy="2092881"/>
          </a:xfrm>
          <a:prstGeom prst="rect">
            <a:avLst/>
          </a:prstGeom>
          <a:solidFill>
            <a:schemeClr val="tx1">
              <a:lumMod val="50000"/>
              <a:lumOff val="50000"/>
              <a:alpha val="58000"/>
            </a:schemeClr>
          </a:solidFill>
          <a:ln w="12700">
            <a:noFill/>
          </a:ln>
        </p:spPr>
        <p:txBody>
          <a:bodyPr wrap="square">
            <a:spAutoFit/>
          </a:bodyPr>
          <a:lstStyle/>
          <a:p>
            <a:pPr algn="ctr">
              <a:defRPr/>
            </a:pP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78292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94456"/>
            <a:ext cx="750099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53458"/>
            <a:ext cx="9144000" cy="1569660"/>
          </a:xfrm>
          <a:prstGeom prst="rect">
            <a:avLst/>
          </a:prstGeom>
          <a:solidFill>
            <a:schemeClr val="bg1">
              <a:alpha val="49000"/>
            </a:schemeClr>
          </a:solidFill>
        </p:spPr>
        <p:txBody>
          <a:bodyPr wrap="square">
            <a:spAutoFit/>
          </a:bodyPr>
          <a:lstStyle/>
          <a:p>
            <a:pPr algn="ctr" rtl="1">
              <a:defRPr/>
            </a:pP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صَلِّ وَسَلِّمْ عَلَى سَيِّدِنَا مُحَمَّدٍ </a:t>
            </a: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آلِهِ وَأَصْحَابِهِ وَأَتْبَاعِهِ إِلَى يَوْمِ الدِّيْنِ</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ms-MY" sz="4800" dirty="0" smtClean="0">
                <a:solidFill>
                  <a:prstClr val="black"/>
                </a:solidFill>
                <a:effectLst>
                  <a:glow rad="101600">
                    <a:prstClr val="white">
                      <a:alpha val="60000"/>
                    </a:prstClr>
                  </a:glow>
                  <a:outerShdw blurRad="38100" dist="38100" dir="2700000" algn="tl">
                    <a:srgbClr val="000000">
                      <a:alpha val="43137"/>
                    </a:srgbClr>
                  </a:outerShdw>
                </a:effectLst>
                <a:latin typeface="Traditional Arabic" pitchFamily="2" charset="-78"/>
                <a:cs typeface="Traditional Arabic" pitchFamily="2" charset="-78"/>
              </a:rPr>
              <a:t> </a:t>
            </a:r>
            <a:endParaRPr lang="ms-MY" sz="4800" dirty="0">
              <a:solidFill>
                <a:prstClr val="black"/>
              </a:solidFill>
              <a:effectLst>
                <a:glow rad="101600">
                  <a:prstClr val="white">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440594"/>
            <a:ext cx="9144000" cy="2092881"/>
          </a:xfrm>
          <a:prstGeom prst="rect">
            <a:avLst/>
          </a:prstGeom>
          <a:solidFill>
            <a:schemeClr val="tx1">
              <a:lumMod val="50000"/>
              <a:lumOff val="50000"/>
              <a:alpha val="55000"/>
            </a:schemeClr>
          </a:solidFill>
          <a:ln w="57150">
            <a:noFill/>
          </a:ln>
        </p:spPr>
        <p:txBody>
          <a:bodyPr wrap="square">
            <a:spAutoFit/>
          </a:bodyPr>
          <a:lstStyle/>
          <a:p>
            <a:pPr algn="ctr">
              <a:defRPr/>
            </a:pP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78292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14480" y="188640"/>
            <a:ext cx="6000792"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4205153"/>
            <a:ext cx="9144000" cy="1938992"/>
          </a:xfrm>
          <a:prstGeom prst="rect">
            <a:avLst/>
          </a:prstGeom>
          <a:solidFill>
            <a:schemeClr val="tx1">
              <a:lumMod val="50000"/>
              <a:lumOff val="50000"/>
              <a:alpha val="79000"/>
            </a:schemeClr>
          </a:solidFill>
          <a:ln w="57150">
            <a:noFill/>
          </a:ln>
        </p:spPr>
        <p:txBody>
          <a:bodyPr wrap="square">
            <a:spAutoFit/>
          </a:bodyPr>
          <a:lstStyle/>
          <a:p>
            <a:pPr algn="ctr">
              <a:defRPr/>
            </a:pP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sama-sama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kerana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sahaja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mencapai</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4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992615"/>
            <a:ext cx="9144000" cy="1569660"/>
          </a:xfrm>
          <a:prstGeom prst="rect">
            <a:avLst/>
          </a:prstGeom>
          <a:solidFill>
            <a:schemeClr val="bg1">
              <a:alpha val="60000"/>
            </a:schemeClr>
          </a:solidFill>
        </p:spPr>
        <p:txBody>
          <a:bodyPr wrap="square">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اِتَّقُوا اللهَ، أُوْصِيْكُمْ وَنَفْسِيْ بِتَقْوَى اللهِ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وَطَاعَتِهِ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لَعَلَّكُمْ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تُفْلِحُوْنَ.</a:t>
            </a:r>
            <a:endParaRPr lang="en-US" sz="4800" b="1" dirty="0">
              <a:solidFill>
                <a:prstClr val="black"/>
              </a:solidFill>
              <a:effectLst>
                <a:glow rad="101600">
                  <a:prstClr val="white">
                    <a:alpha val="60000"/>
                  </a:prstClr>
                </a:glow>
              </a:effectLst>
              <a:cs typeface="Traditional Arabic" pitchFamily="2" charset="-78"/>
            </a:endParaRPr>
          </a:p>
        </p:txBody>
      </p:sp>
    </p:spTree>
    <p:extLst>
      <p:ext uri="{BB962C8B-B14F-4D97-AF65-F5344CB8AC3E}">
        <p14:creationId xmlns:p14="http://schemas.microsoft.com/office/powerpoint/2010/main" val="178292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40036"/>
            <a:ext cx="88312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724128" y="4038600"/>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5" name="Rectangle 4"/>
          <p:cNvSpPr/>
          <p:nvPr/>
        </p:nvSpPr>
        <p:spPr>
          <a:xfrm>
            <a:off x="142844" y="4077072"/>
            <a:ext cx="8929654" cy="2308324"/>
          </a:xfrm>
          <a:prstGeom prst="rect">
            <a:avLst/>
          </a:prstGeom>
          <a:noFill/>
        </p:spPr>
        <p:txBody>
          <a:bodyPr>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6" name="Round Diagonal Corner Rectangle 5"/>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7" name="Notched Right Arrow 6"/>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110680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188640"/>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97559"/>
            <a:ext cx="9144000" cy="1754326"/>
          </a:xfrm>
          <a:prstGeom prst="rect">
            <a:avLst/>
          </a:prstGeom>
          <a:solidFill>
            <a:schemeClr val="accent6">
              <a:alpha val="27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233863"/>
            <a:ext cx="9144000" cy="1200329"/>
          </a:xfrm>
          <a:prstGeom prst="rect">
            <a:avLst/>
          </a:prstGeom>
          <a:solidFill>
            <a:schemeClr val="bg1">
              <a:alpha val="51000"/>
            </a:schemeClr>
          </a:solidFill>
          <a:ln w="12700">
            <a:noFill/>
          </a:ln>
        </p:spPr>
        <p:txBody>
          <a:bodyPr wrap="square">
            <a:spAutoFit/>
          </a:bodyPr>
          <a:lstStyle/>
          <a:p>
            <a:pPr algn="ctr" fontAlgn="auto">
              <a:spcBef>
                <a:spcPts val="0"/>
              </a:spcBef>
              <a:spcAft>
                <a:spcPts val="0"/>
              </a:spcAft>
              <a:defRPr/>
            </a:pP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250530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contrast="40000"/>
          </a:blip>
          <a:srcRect/>
          <a:stretch>
            <a:fillRect/>
          </a:stretch>
        </p:blipFill>
        <p:spPr bwMode="auto">
          <a:xfrm>
            <a:off x="0" y="1071563"/>
            <a:ext cx="8715375" cy="52863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439787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ms-MY" smtClean="0"/>
          </a:p>
        </p:txBody>
      </p:sp>
      <p:sp>
        <p:nvSpPr>
          <p:cNvPr id="76803" name="Content Placeholder 2"/>
          <p:cNvSpPr>
            <a:spLocks noGrp="1"/>
          </p:cNvSpPr>
          <p:nvPr>
            <p:ph idx="1"/>
          </p:nvPr>
        </p:nvSpPr>
        <p:spPr>
          <a:xfrm>
            <a:off x="457200" y="2027238"/>
            <a:ext cx="8229600" cy="4525962"/>
          </a:xfrm>
        </p:spPr>
        <p:txBody>
          <a:bodyPr/>
          <a:lstStyle/>
          <a:p>
            <a:pPr eaLnBrk="1" hangingPunct="1"/>
            <a:endParaRPr lang="ms-MY" smtClean="0"/>
          </a:p>
        </p:txBody>
      </p:sp>
      <p:pic>
        <p:nvPicPr>
          <p:cNvPr id="7680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70273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ms-MY" smtClean="0"/>
          </a:p>
        </p:txBody>
      </p:sp>
      <p:sp>
        <p:nvSpPr>
          <p:cNvPr id="77827" name="Content Placeholder 2"/>
          <p:cNvSpPr>
            <a:spLocks noGrp="1"/>
          </p:cNvSpPr>
          <p:nvPr>
            <p:ph idx="1"/>
          </p:nvPr>
        </p:nvSpPr>
        <p:spPr/>
        <p:txBody>
          <a:bodyPr/>
          <a:lstStyle/>
          <a:p>
            <a:pPr eaLnBrk="1" hangingPunct="1"/>
            <a:endParaRPr lang="ms-MY" smtClean="0"/>
          </a:p>
        </p:txBody>
      </p:sp>
      <p:pic>
        <p:nvPicPr>
          <p:cNvPr id="77828"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246191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8767" y="4365104"/>
            <a:ext cx="8867007" cy="1938992"/>
          </a:xfrm>
          <a:prstGeom prst="rect">
            <a:avLst/>
          </a:prstGeom>
          <a:solidFill>
            <a:schemeClr val="bg2"/>
          </a:solidFill>
        </p:spPr>
        <p:txBody>
          <a:bodyPr wrap="square" rtlCol="0">
            <a:spAutoFit/>
          </a:bodyPr>
          <a:lstStyle/>
          <a:p>
            <a:r>
              <a:rPr lang="ms-MY" i="1" dirty="0">
                <a:solidFill>
                  <a:prstClr val="black"/>
                </a:solidFill>
              </a:rPr>
              <a:t>(</a:t>
            </a:r>
            <a:r>
              <a:rPr lang="ms-MY" sz="2000" dirty="0">
                <a:solidFill>
                  <a:prstClr val="black"/>
                </a:solidFill>
                <a:latin typeface="Arial Black" pitchFamily="34" charset="0"/>
              </a:rPr>
              <a:t>Ya Allah, lembutkanlah hati-hati kami... perbaikilah hubungan antara kami. Dan jadilah kami golongan yang mendapat bimbingan daripadaMu. </a:t>
            </a:r>
          </a:p>
          <a:p>
            <a:r>
              <a:rPr lang="ms-MY" sz="2000" dirty="0">
                <a:solidFill>
                  <a:prstClr val="black"/>
                </a:solidFill>
                <a:latin typeface="Arial Black" pitchFamily="34" charset="0"/>
              </a:rPr>
              <a:t>Ya Allah.. Perelokkan kesudahan kami dalam segala hal semuanya, dan lindungilah kami daripada kehinaan di dunia dan di akhirat. Wahai Tuhan sekalian alam..)</a:t>
            </a:r>
          </a:p>
        </p:txBody>
      </p:sp>
      <p:sp>
        <p:nvSpPr>
          <p:cNvPr id="6" name="Rectangle 5"/>
          <p:cNvSpPr/>
          <p:nvPr/>
        </p:nvSpPr>
        <p:spPr>
          <a:xfrm>
            <a:off x="250824" y="1498205"/>
            <a:ext cx="8532813" cy="224676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a:t>
            </a:r>
            <a:r>
              <a:rPr lang="ar-YE"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وَأَجِرْنَا مِنْ خِزْيِ الدُّنْيَا وَعَذَابِ الأَخِرَة، يَا رَبَّ الْعَالَمِيْن.</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5141987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006852"/>
            <a:ext cx="8568952" cy="5878532"/>
          </a:xfrm>
          <a:prstGeom prst="rect">
            <a:avLst/>
          </a:prstGeom>
          <a:noFill/>
        </p:spPr>
        <p:txBody>
          <a:bodyPr wrap="square" rtlCol="0">
            <a:spAutoFit/>
          </a:bodyPr>
          <a:lstStyle/>
          <a:p>
            <a:r>
              <a:rPr lang="en-US" sz="3200" b="1" dirty="0" err="1" smtClean="0">
                <a:solidFill>
                  <a:prstClr val="black"/>
                </a:solidFill>
                <a:effectLst>
                  <a:glow rad="101600">
                    <a:prstClr val="white">
                      <a:alpha val="60000"/>
                    </a:prstClr>
                  </a:glow>
                </a:effectLst>
                <a:latin typeface="Adobe Garamond Pro Bold" pitchFamily="18" charset="0"/>
              </a:rPr>
              <a:t>Ya</a:t>
            </a:r>
            <a:r>
              <a:rPr lang="en-US" sz="3200" b="1" dirty="0" smtClean="0">
                <a:solidFill>
                  <a:prstClr val="black"/>
                </a:solidFill>
                <a:effectLst>
                  <a:glow rad="101600">
                    <a:prstClr val="white">
                      <a:alpha val="60000"/>
                    </a:prstClr>
                  </a:glow>
                </a:effectLst>
                <a:latin typeface="Adobe Garamond Pro Bold" pitchFamily="18" charset="0"/>
              </a:rPr>
              <a:t> Allah…</a:t>
            </a:r>
          </a:p>
          <a:p>
            <a:r>
              <a:rPr lang="en-US" sz="2800" b="1" dirty="0" err="1" smtClean="0">
                <a:solidFill>
                  <a:prstClr val="black"/>
                </a:solidFill>
                <a:effectLst>
                  <a:glow rad="101600">
                    <a:prstClr val="white">
                      <a:alpha val="60000"/>
                    </a:prstClr>
                  </a:glow>
                </a:effectLst>
                <a:latin typeface="Adobe Garamond Pro Bold" pitchFamily="18" charset="0"/>
              </a:rPr>
              <a:t>Peliharakanlah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Dengan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Senantiasa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Mendapat</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Pertolongan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Hidayah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Taufiq</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Kesihatan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Keselamatan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DariMu</a:t>
            </a:r>
            <a:endParaRPr lang="en-US" sz="2800" b="1" dirty="0" smtClean="0">
              <a:solidFill>
                <a:prstClr val="black"/>
              </a:solidFill>
              <a:effectLst>
                <a:glow rad="101600">
                  <a:prstClr val="white">
                    <a:alpha val="60000"/>
                  </a:prstClr>
                </a:glow>
              </a:effectLst>
              <a:latin typeface="Adobe Garamond Pro Bold" pitchFamily="18" charset="0"/>
            </a:endParaRPr>
          </a:p>
          <a:p>
            <a:endParaRPr lang="en-US" sz="2800" b="1" dirty="0">
              <a:solidFill>
                <a:prstClr val="black"/>
              </a:solidFill>
              <a:effectLst>
                <a:glow rad="101600">
                  <a:prstClr val="white">
                    <a:alpha val="60000"/>
                  </a:prstClr>
                </a:glow>
              </a:effectLst>
              <a:latin typeface="Adobe Garamond Pro Bold" pitchFamily="18" charset="0"/>
            </a:endParaRPr>
          </a:p>
          <a:p>
            <a:r>
              <a:rPr lang="en-US" sz="3200" b="1" dirty="0" err="1" smtClean="0">
                <a:solidFill>
                  <a:prstClr val="black"/>
                </a:solidFill>
                <a:effectLst>
                  <a:glow rad="101600">
                    <a:prstClr val="white">
                      <a:alpha val="60000"/>
                    </a:prstClr>
                  </a:glow>
                </a:effectLst>
                <a:latin typeface="Adobe Garamond Pro Bold" pitchFamily="18" charset="0"/>
              </a:rPr>
              <a:t>Ya</a:t>
            </a:r>
            <a:r>
              <a:rPr lang="en-US" sz="3200" b="1" dirty="0" smtClean="0">
                <a:solidFill>
                  <a:prstClr val="black"/>
                </a:solidFill>
                <a:effectLst>
                  <a:glow rad="101600">
                    <a:prstClr val="white">
                      <a:alpha val="60000"/>
                    </a:prstClr>
                  </a:glow>
                </a:effectLst>
                <a:latin typeface="Adobe Garamond Pro Bold" pitchFamily="18" charset="0"/>
              </a:rPr>
              <a:t> Allah</a:t>
            </a:r>
            <a:r>
              <a:rPr lang="en-US" sz="2800" b="1" dirty="0" smtClean="0">
                <a:solidFill>
                  <a:prstClr val="black"/>
                </a:solidFill>
                <a:effectLst>
                  <a:glow rad="101600">
                    <a:prstClr val="white">
                      <a:alpha val="60000"/>
                    </a:prstClr>
                  </a:glow>
                </a:effectLst>
                <a:latin typeface="Adobe Garamond Pro Bold" pitchFamily="18" charset="0"/>
              </a:rPr>
              <a:t>… Yang </a:t>
            </a:r>
            <a:r>
              <a:rPr lang="en-US" sz="2800" b="1" dirty="0" err="1" smtClean="0">
                <a:solidFill>
                  <a:prstClr val="black"/>
                </a:solidFill>
                <a:effectLst>
                  <a:glow rad="101600">
                    <a:prstClr val="white">
                      <a:alpha val="60000"/>
                    </a:prstClr>
                  </a:glow>
                </a:effectLst>
                <a:latin typeface="Adobe Garamond Pro Bold" pitchFamily="18" charset="0"/>
              </a:rPr>
              <a:t>Maha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Pemurah</a:t>
            </a:r>
            <a:endParaRPr lang="en-US" sz="2800" b="1" dirty="0" smtClean="0">
              <a:solidFill>
                <a:prstClr val="black"/>
              </a:solidFill>
              <a:effectLst>
                <a:glow rad="101600">
                  <a:prstClr val="white">
                    <a:alpha val="60000"/>
                  </a:prstClr>
                </a:glow>
              </a:effectLst>
              <a:latin typeface="Adobe Garamond Pro Bold" pitchFamily="18" charset="0"/>
            </a:endParaRPr>
          </a:p>
          <a:p>
            <a:r>
              <a:rPr lang="en-US" sz="2800" b="1" dirty="0" err="1" smtClean="0">
                <a:solidFill>
                  <a:prstClr val="black"/>
                </a:solidFill>
                <a:effectLst>
                  <a:glow rad="101600">
                    <a:prstClr val="white">
                      <a:alpha val="60000"/>
                    </a:prstClr>
                  </a:glow>
                </a:effectLst>
                <a:latin typeface="Adobe Garamond Pro Bold" pitchFamily="18" charset="0"/>
              </a:rPr>
              <a:t>Kebawah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Duli</a:t>
            </a:r>
            <a:r>
              <a:rPr lang="en-US" sz="2800" b="1" dirty="0" smtClean="0">
                <a:solidFill>
                  <a:prstClr val="black"/>
                </a:solidFill>
                <a:effectLst>
                  <a:glow rad="101600">
                    <a:prstClr val="white">
                      <a:alpha val="60000"/>
                    </a:prstClr>
                  </a:glow>
                </a:effectLst>
                <a:latin typeface="Adobe Garamond Pro Bold" pitchFamily="18" charset="0"/>
              </a:rPr>
              <a:t> Yang </a:t>
            </a:r>
            <a:r>
              <a:rPr lang="en-US" sz="2800" b="1" dirty="0" err="1" smtClean="0">
                <a:solidFill>
                  <a:prstClr val="black"/>
                </a:solidFill>
                <a:effectLst>
                  <a:glow rad="101600">
                    <a:prstClr val="white">
                      <a:alpha val="60000"/>
                    </a:prstClr>
                  </a:glow>
                </a:effectLst>
                <a:latin typeface="Adobe Garamond Pro Bold" pitchFamily="18" charset="0"/>
              </a:rPr>
              <a:t>Maha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Mulia</a:t>
            </a:r>
            <a:r>
              <a:rPr lang="en-US" sz="2800" b="1" dirty="0" smtClean="0">
                <a:solidFill>
                  <a:prstClr val="black"/>
                </a:solidFill>
                <a:effectLst>
                  <a:glow rad="101600">
                    <a:prstClr val="white">
                      <a:alpha val="60000"/>
                    </a:prstClr>
                  </a:glow>
                </a:effectLst>
                <a:latin typeface="Adobe Garamond Pro Bold" pitchFamily="18" charset="0"/>
              </a:rPr>
              <a:t> Raja Kami, </a:t>
            </a:r>
          </a:p>
          <a:p>
            <a:r>
              <a:rPr lang="en-US" sz="2800" b="1" dirty="0" smtClean="0">
                <a:solidFill>
                  <a:prstClr val="black"/>
                </a:solidFill>
                <a:effectLst>
                  <a:glow rad="101600">
                    <a:prstClr val="white">
                      <a:alpha val="60000"/>
                    </a:prstClr>
                  </a:glow>
                </a:effectLst>
                <a:latin typeface="Adobe Garamond Pro Bold" pitchFamily="18" charset="0"/>
              </a:rPr>
              <a:t>Al </a:t>
            </a:r>
            <a:r>
              <a:rPr lang="en-US" sz="2800" b="1" dirty="0" err="1" smtClean="0">
                <a:solidFill>
                  <a:prstClr val="black"/>
                </a:solidFill>
                <a:effectLst>
                  <a:glow rad="101600">
                    <a:prstClr val="white">
                      <a:alpha val="60000"/>
                    </a:prstClr>
                  </a:glow>
                </a:effectLst>
                <a:latin typeface="Adobe Garamond Pro Bold" pitchFamily="18" charset="0"/>
              </a:rPr>
              <a:t>Wathiqu</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Billah</a:t>
            </a:r>
            <a:r>
              <a:rPr lang="en-US" sz="2800" b="1" dirty="0" smtClean="0">
                <a:solidFill>
                  <a:prstClr val="black"/>
                </a:solidFill>
                <a:effectLst>
                  <a:glow rad="101600">
                    <a:prstClr val="white">
                      <a:alpha val="60000"/>
                    </a:prstClr>
                  </a:glow>
                </a:effectLst>
                <a:latin typeface="Adobe Garamond Pro Bold" pitchFamily="18" charset="0"/>
              </a:rPr>
              <a:t> Sultan </a:t>
            </a:r>
            <a:r>
              <a:rPr lang="en-US" sz="2800" b="1" dirty="0" err="1" smtClean="0">
                <a:solidFill>
                  <a:prstClr val="black"/>
                </a:solidFill>
                <a:effectLst>
                  <a:glow rad="101600">
                    <a:prstClr val="white">
                      <a:alpha val="60000"/>
                    </a:prstClr>
                  </a:glow>
                </a:effectLst>
                <a:latin typeface="Adobe Garamond Pro Bold" pitchFamily="18" charset="0"/>
              </a:rPr>
              <a:t>Mizan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Zainal</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Abidin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Ibni</a:t>
            </a:r>
            <a:r>
              <a:rPr lang="en-US" sz="2800" b="1" dirty="0" smtClean="0">
                <a:solidFill>
                  <a:prstClr val="black"/>
                </a:solidFill>
                <a:effectLst>
                  <a:glow rad="101600">
                    <a:prstClr val="white">
                      <a:alpha val="60000"/>
                    </a:prstClr>
                  </a:glow>
                </a:effectLst>
                <a:latin typeface="Adobe Garamond Pro Bold" pitchFamily="18" charset="0"/>
              </a:rPr>
              <a:t> </a:t>
            </a:r>
          </a:p>
          <a:p>
            <a:r>
              <a:rPr lang="en-US" sz="2800" b="1" dirty="0" smtClean="0">
                <a:solidFill>
                  <a:prstClr val="black"/>
                </a:solidFill>
                <a:effectLst>
                  <a:glow rad="101600">
                    <a:prstClr val="white">
                      <a:alpha val="60000"/>
                    </a:prstClr>
                  </a:glow>
                </a:effectLst>
                <a:latin typeface="Adobe Garamond Pro Bold" pitchFamily="18" charset="0"/>
              </a:rPr>
              <a:t>Al </a:t>
            </a:r>
            <a:r>
              <a:rPr lang="en-US" sz="2800" b="1" dirty="0" err="1" smtClean="0">
                <a:solidFill>
                  <a:prstClr val="black"/>
                </a:solidFill>
                <a:effectLst>
                  <a:glow rad="101600">
                    <a:prstClr val="white">
                      <a:alpha val="60000"/>
                    </a:prstClr>
                  </a:glow>
                </a:effectLst>
                <a:latin typeface="Adobe Garamond Pro Bold" pitchFamily="18" charset="0"/>
              </a:rPr>
              <a:t>Marhum</a:t>
            </a:r>
            <a:r>
              <a:rPr lang="en-US" sz="2800" b="1" dirty="0" smtClean="0">
                <a:solidFill>
                  <a:prstClr val="black"/>
                </a:solidFill>
                <a:effectLst>
                  <a:glow rad="101600">
                    <a:prstClr val="white">
                      <a:alpha val="60000"/>
                    </a:prstClr>
                  </a:glow>
                </a:effectLst>
                <a:latin typeface="Adobe Garamond Pro Bold" pitchFamily="18" charset="0"/>
              </a:rPr>
              <a:t> Sultan Mahmud Al </a:t>
            </a:r>
            <a:r>
              <a:rPr lang="en-US" sz="2800" b="1" dirty="0" err="1" smtClean="0">
                <a:solidFill>
                  <a:prstClr val="black"/>
                </a:solidFill>
                <a:effectLst>
                  <a:glow rad="101600">
                    <a:prstClr val="white">
                      <a:alpha val="60000"/>
                    </a:prstClr>
                  </a:glow>
                </a:effectLst>
                <a:latin typeface="Adobe Garamond Pro Bold" pitchFamily="18" charset="0"/>
              </a:rPr>
              <a:t>Muktafi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Billah</a:t>
            </a:r>
            <a:r>
              <a:rPr lang="en-US" sz="2800" b="1" dirty="0" smtClean="0">
                <a:solidFill>
                  <a:prstClr val="black"/>
                </a:solidFill>
                <a:effectLst>
                  <a:glow rad="101600">
                    <a:prstClr val="white">
                      <a:alpha val="60000"/>
                    </a:prstClr>
                  </a:glow>
                </a:effectLst>
                <a:latin typeface="Adobe Garamond Pro Bold" pitchFamily="18" charset="0"/>
              </a:rPr>
              <a:t> Shah, </a:t>
            </a:r>
            <a:r>
              <a:rPr lang="en-US" sz="2800" b="1" dirty="0" err="1" smtClean="0">
                <a:solidFill>
                  <a:prstClr val="black"/>
                </a:solidFill>
                <a:effectLst>
                  <a:glow rad="101600">
                    <a:prstClr val="white">
                      <a:alpha val="60000"/>
                    </a:prstClr>
                  </a:glow>
                </a:effectLst>
                <a:latin typeface="Adobe Garamond Pro Bold" pitchFamily="18" charset="0"/>
              </a:rPr>
              <a:t>Limpahilah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RahmatMu</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Untuk</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Baginda</a:t>
            </a:r>
            <a:r>
              <a:rPr lang="en-US" sz="2800" b="1" dirty="0">
                <a:solidFill>
                  <a:prstClr val="black"/>
                </a:solidFill>
                <a:effectLst>
                  <a:glow rad="101600">
                    <a:prstClr val="white">
                      <a:alpha val="60000"/>
                    </a:prstClr>
                  </a:glow>
                </a:effectLst>
                <a:latin typeface="Adobe Garamond Pro Bold" pitchFamily="18" charset="0"/>
              </a:rPr>
              <a:t>,</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Juga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Untuk</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Sultanah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Nur</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Zahirah</a:t>
            </a:r>
            <a:r>
              <a:rPr lang="en-US" sz="2800" b="1" dirty="0" smtClean="0">
                <a:solidFill>
                  <a:prstClr val="black"/>
                </a:solidFill>
                <a:effectLst>
                  <a:glow rad="101600">
                    <a:prstClr val="white">
                      <a:alpha val="60000"/>
                    </a:prstClr>
                  </a:glow>
                </a:effectLst>
                <a:latin typeface="Adobe Garamond Pro Bold" pitchFamily="18" charset="0"/>
              </a:rPr>
              <a:t> Terengganu</a:t>
            </a:r>
          </a:p>
          <a:p>
            <a:r>
              <a:rPr lang="en-US" sz="2800" b="1" dirty="0" err="1" smtClean="0">
                <a:solidFill>
                  <a:prstClr val="black"/>
                </a:solidFill>
                <a:effectLst>
                  <a:glow rad="101600">
                    <a:prstClr val="white">
                      <a:alpha val="60000"/>
                    </a:prstClr>
                  </a:glow>
                </a:effectLst>
                <a:latin typeface="Adobe Garamond Pro Bold" pitchFamily="18" charset="0"/>
              </a:rPr>
              <a:t>Peliharakanlah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Ya</a:t>
            </a:r>
            <a:r>
              <a:rPr lang="en-US" sz="2800" b="1" dirty="0" smtClean="0">
                <a:solidFill>
                  <a:prstClr val="black"/>
                </a:solidFill>
                <a:effectLst>
                  <a:glow rad="101600">
                    <a:prstClr val="white">
                      <a:alpha val="60000"/>
                    </a:prstClr>
                  </a:glow>
                </a:effectLst>
                <a:latin typeface="Adobe Garamond Pro Bold" pitchFamily="18" charset="0"/>
              </a:rPr>
              <a:t> Allah… </a:t>
            </a:r>
            <a:r>
              <a:rPr lang="en-US" sz="2800" b="1" dirty="0" err="1" smtClean="0">
                <a:solidFill>
                  <a:prstClr val="black"/>
                </a:solidFill>
                <a:effectLst>
                  <a:glow rad="101600">
                    <a:prstClr val="white">
                      <a:alpha val="60000"/>
                    </a:prstClr>
                  </a:glow>
                </a:effectLst>
                <a:latin typeface="Adobe Garamond Pro Bold" pitchFamily="18" charset="0"/>
              </a:rPr>
              <a:t>Putera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Puteri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Ahli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Keluarga</a:t>
            </a:r>
            <a:r>
              <a:rPr lang="en-US" sz="2800" b="1" dirty="0" smtClean="0">
                <a:solidFill>
                  <a:prstClr val="black"/>
                </a:solidFill>
                <a:effectLst>
                  <a:glow rad="101600">
                    <a:prstClr val="white">
                      <a:alpha val="60000"/>
                    </a:prstClr>
                  </a:glow>
                </a:effectLst>
                <a:latin typeface="Adobe Garamond Pro Bold" pitchFamily="18" charset="0"/>
              </a:rPr>
              <a:t> , </a:t>
            </a:r>
            <a:r>
              <a:rPr lang="en-US" sz="2800" b="1" dirty="0" err="1" smtClean="0">
                <a:solidFill>
                  <a:prstClr val="black"/>
                </a:solidFill>
                <a:effectLst>
                  <a:glow rad="101600">
                    <a:prstClr val="white">
                      <a:alpha val="60000"/>
                    </a:prstClr>
                  </a:glow>
                </a:effectLst>
                <a:latin typeface="Adobe Garamond Pro Bold" pitchFamily="18" charset="0"/>
              </a:rPr>
              <a:t>Keturunan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Kerabat</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Baginda</a:t>
            </a:r>
            <a:endParaRPr lang="en-MY" sz="2800" b="1" dirty="0">
              <a:solidFill>
                <a:prstClr val="black"/>
              </a:solidFill>
              <a:effectLst>
                <a:glow rad="101600">
                  <a:prstClr val="white">
                    <a:alpha val="60000"/>
                  </a:prstClr>
                </a:glow>
              </a:effectLst>
              <a:latin typeface="Adobe Garamond Pro Bold" pitchFamily="18" charset="0"/>
            </a:endParaRPr>
          </a:p>
        </p:txBody>
      </p:sp>
    </p:spTree>
    <p:extLst>
      <p:ext uri="{BB962C8B-B14F-4D97-AF65-F5344CB8AC3E}">
        <p14:creationId xmlns:p14="http://schemas.microsoft.com/office/powerpoint/2010/main" val="6099879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283270"/>
            <a:ext cx="8568952" cy="5386090"/>
          </a:xfrm>
          <a:prstGeom prst="rect">
            <a:avLst/>
          </a:prstGeom>
          <a:noFill/>
        </p:spPr>
        <p:txBody>
          <a:bodyPr wrap="square" rtlCol="0">
            <a:spAutoFit/>
          </a:bodyPr>
          <a:lstStyle/>
          <a:p>
            <a:r>
              <a:rPr lang="en-US" sz="3200" b="1" dirty="0" err="1" smtClean="0">
                <a:solidFill>
                  <a:prstClr val="black"/>
                </a:solidFill>
                <a:effectLst>
                  <a:glow rad="101600">
                    <a:prstClr val="white">
                      <a:alpha val="60000"/>
                    </a:prstClr>
                  </a:glow>
                </a:effectLst>
                <a:latin typeface="Adobe Garamond Pro Bold" pitchFamily="18" charset="0"/>
              </a:rPr>
              <a:t>Ya</a:t>
            </a:r>
            <a:r>
              <a:rPr lang="en-US" sz="3200" b="1" dirty="0" smtClean="0">
                <a:solidFill>
                  <a:prstClr val="black"/>
                </a:solidFill>
                <a:effectLst>
                  <a:glow rad="101600">
                    <a:prstClr val="white">
                      <a:alpha val="60000"/>
                    </a:prstClr>
                  </a:glow>
                </a:effectLst>
                <a:latin typeface="Adobe Garamond Pro Bold" pitchFamily="18" charset="0"/>
              </a:rPr>
              <a:t> Allah…</a:t>
            </a:r>
          </a:p>
          <a:p>
            <a:r>
              <a:rPr lang="en-US" sz="2800" b="1" dirty="0" err="1" smtClean="0">
                <a:solidFill>
                  <a:prstClr val="black"/>
                </a:solidFill>
                <a:effectLst>
                  <a:glow rad="101600">
                    <a:prstClr val="white">
                      <a:alpha val="60000"/>
                    </a:prstClr>
                  </a:glow>
                </a:effectLst>
                <a:latin typeface="Adobe Garamond Pro Bold" pitchFamily="18" charset="0"/>
              </a:rPr>
              <a:t>Peliharakanlah</a:t>
            </a:r>
            <a:r>
              <a:rPr lang="en-US" sz="2800" b="1" dirty="0" smtClean="0">
                <a:solidFill>
                  <a:prstClr val="black"/>
                </a:solidFill>
                <a:effectLst>
                  <a:glow rad="101600">
                    <a:prstClr val="white">
                      <a:alpha val="60000"/>
                    </a:prstClr>
                  </a:glow>
                </a:effectLst>
                <a:latin typeface="Adobe Garamond Pro Bold" pitchFamily="18" charset="0"/>
              </a:rPr>
              <a:t> Para </a:t>
            </a:r>
            <a:r>
              <a:rPr lang="en-US" sz="2800" b="1" dirty="0" err="1" smtClean="0">
                <a:solidFill>
                  <a:prstClr val="black"/>
                </a:solidFill>
                <a:effectLst>
                  <a:glow rad="101600">
                    <a:prstClr val="white">
                      <a:alpha val="60000"/>
                    </a:prstClr>
                  </a:glow>
                </a:effectLst>
                <a:latin typeface="Adobe Garamond Pro Bold" pitchFamily="18" charset="0"/>
              </a:rPr>
              <a:t>Ulama</a:t>
            </a:r>
            <a:r>
              <a:rPr lang="en-US" sz="2800" b="1" dirty="0" smtClean="0">
                <a:solidFill>
                  <a:prstClr val="black"/>
                </a:solidFill>
                <a:effectLst>
                  <a:glow rad="101600">
                    <a:prstClr val="white">
                      <a:alpha val="60000"/>
                    </a:prstClr>
                  </a:glow>
                </a:effectLst>
                <a:latin typeface="Adobe Garamond Pro Bold" pitchFamily="18" charset="0"/>
              </a:rPr>
              <a:t>, </a:t>
            </a:r>
          </a:p>
          <a:p>
            <a:r>
              <a:rPr lang="en-US" sz="2800" b="1" dirty="0" err="1" smtClean="0">
                <a:solidFill>
                  <a:prstClr val="black"/>
                </a:solidFill>
                <a:effectLst>
                  <a:glow rad="101600">
                    <a:prstClr val="white">
                      <a:alpha val="60000"/>
                    </a:prstClr>
                  </a:glow>
                </a:effectLst>
                <a:latin typeface="Adobe Garamond Pro Bold" pitchFamily="18" charset="0"/>
              </a:rPr>
              <a:t>Semua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Pembesar</a:t>
            </a:r>
            <a:r>
              <a:rPr lang="en-US" sz="2800" b="1" dirty="0" smtClean="0">
                <a:solidFill>
                  <a:prstClr val="black"/>
                </a:solidFill>
                <a:effectLst>
                  <a:glow rad="101600">
                    <a:prstClr val="white">
                      <a:alpha val="60000"/>
                    </a:prstClr>
                  </a:glow>
                </a:effectLst>
                <a:latin typeface="Adobe Garamond Pro Bold" pitchFamily="18" charset="0"/>
              </a:rPr>
              <a:t>, Hakim-hakim, </a:t>
            </a:r>
          </a:p>
          <a:p>
            <a:r>
              <a:rPr lang="en-US" sz="2800" b="1" dirty="0" err="1" smtClean="0">
                <a:solidFill>
                  <a:prstClr val="black"/>
                </a:solidFill>
                <a:effectLst>
                  <a:glow rad="101600">
                    <a:prstClr val="white">
                      <a:alpha val="60000"/>
                    </a:prstClr>
                  </a:glow>
                </a:effectLst>
                <a:latin typeface="Adobe Garamond Pro Bold" pitchFamily="18" charset="0"/>
              </a:rPr>
              <a:t>Pegawai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Kerajaan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dan</a:t>
            </a:r>
            <a:r>
              <a:rPr lang="en-US" sz="2800" b="1" dirty="0" smtClean="0">
                <a:solidFill>
                  <a:prstClr val="black"/>
                </a:solidFill>
                <a:effectLst>
                  <a:glow rad="101600">
                    <a:prstClr val="white">
                      <a:alpha val="60000"/>
                    </a:prstClr>
                  </a:glow>
                </a:effectLst>
                <a:latin typeface="Adobe Garamond Pro Bold" pitchFamily="18" charset="0"/>
              </a:rPr>
              <a:t> Rakyat </a:t>
            </a:r>
            <a:r>
              <a:rPr lang="en-US" sz="2800" b="1" dirty="0" err="1" smtClean="0">
                <a:solidFill>
                  <a:prstClr val="black"/>
                </a:solidFill>
                <a:effectLst>
                  <a:glow rad="101600">
                    <a:prstClr val="white">
                      <a:alpha val="60000"/>
                    </a:prstClr>
                  </a:glow>
                </a:effectLst>
                <a:latin typeface="Adobe Garamond Pro Bold" pitchFamily="18" charset="0"/>
              </a:rPr>
              <a:t>Jelata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Baginda</a:t>
            </a:r>
            <a:r>
              <a:rPr lang="en-US" sz="2800" b="1" dirty="0" smtClean="0">
                <a:solidFill>
                  <a:prstClr val="black"/>
                </a:solidFill>
                <a:effectLst>
                  <a:glow rad="101600">
                    <a:prstClr val="white">
                      <a:alpha val="60000"/>
                    </a:prstClr>
                  </a:glow>
                </a:effectLst>
                <a:latin typeface="Adobe Garamond Pro Bold" pitchFamily="18" charset="0"/>
              </a:rPr>
              <a:t> </a:t>
            </a:r>
          </a:p>
          <a:p>
            <a:r>
              <a:rPr lang="en-US" sz="2800" b="1" dirty="0" smtClean="0">
                <a:solidFill>
                  <a:prstClr val="black"/>
                </a:solidFill>
                <a:effectLst>
                  <a:glow rad="101600">
                    <a:prstClr val="white">
                      <a:alpha val="60000"/>
                    </a:prstClr>
                  </a:glow>
                </a:effectLst>
                <a:latin typeface="Adobe Garamond Pro Bold" pitchFamily="18" charset="0"/>
              </a:rPr>
              <a:t>Dari </a:t>
            </a:r>
            <a:r>
              <a:rPr lang="en-US" sz="2800" b="1" dirty="0" err="1" smtClean="0">
                <a:solidFill>
                  <a:prstClr val="black"/>
                </a:solidFill>
                <a:effectLst>
                  <a:glow rad="101600">
                    <a:prstClr val="white">
                      <a:alpha val="60000"/>
                    </a:prstClr>
                  </a:glow>
                </a:effectLst>
                <a:latin typeface="Adobe Garamond Pro Bold" pitchFamily="18" charset="0"/>
              </a:rPr>
              <a:t>Kalangan</a:t>
            </a:r>
            <a:r>
              <a:rPr lang="en-US" sz="2800" b="1" dirty="0" smtClean="0">
                <a:solidFill>
                  <a:prstClr val="black"/>
                </a:solidFill>
                <a:effectLst>
                  <a:glow rad="101600">
                    <a:prstClr val="white">
                      <a:alpha val="60000"/>
                    </a:prstClr>
                  </a:glow>
                </a:effectLst>
                <a:latin typeface="Adobe Garamond Pro Bold" pitchFamily="18" charset="0"/>
              </a:rPr>
              <a:t> Orang Islam </a:t>
            </a:r>
            <a:r>
              <a:rPr lang="en-US" sz="2800" b="1" dirty="0" err="1" smtClean="0">
                <a:solidFill>
                  <a:prstClr val="black"/>
                </a:solidFill>
                <a:effectLst>
                  <a:glow rad="101600">
                    <a:prstClr val="white">
                      <a:alpha val="60000"/>
                    </a:prstClr>
                  </a:glow>
                </a:effectLst>
                <a:latin typeface="Adobe Garamond Pro Bold" pitchFamily="18" charset="0"/>
              </a:rPr>
              <a:t>dan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Mereka</a:t>
            </a:r>
            <a:r>
              <a:rPr lang="en-US" sz="2800" b="1" dirty="0" smtClean="0">
                <a:solidFill>
                  <a:prstClr val="black"/>
                </a:solidFill>
                <a:effectLst>
                  <a:glow rad="101600">
                    <a:prstClr val="white">
                      <a:alpha val="60000"/>
                    </a:prstClr>
                  </a:glow>
                </a:effectLst>
                <a:latin typeface="Adobe Garamond Pro Bold" pitchFamily="18" charset="0"/>
              </a:rPr>
              <a:t> Yang </a:t>
            </a:r>
            <a:r>
              <a:rPr lang="en-US" sz="2800" b="1" dirty="0" err="1" smtClean="0">
                <a:solidFill>
                  <a:prstClr val="black"/>
                </a:solidFill>
                <a:effectLst>
                  <a:glow rad="101600">
                    <a:prstClr val="white">
                      <a:alpha val="60000"/>
                    </a:prstClr>
                  </a:glow>
                </a:effectLst>
                <a:latin typeface="Adobe Garamond Pro Bold" pitchFamily="18" charset="0"/>
              </a:rPr>
              <a:t>Beriman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Lelaki</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Perempuan</a:t>
            </a:r>
            <a:r>
              <a:rPr lang="en-US" sz="2800" b="1" dirty="0" smtClean="0">
                <a:solidFill>
                  <a:prstClr val="black"/>
                </a:solidFill>
                <a:effectLst>
                  <a:glow rad="101600">
                    <a:prstClr val="white">
                      <a:alpha val="60000"/>
                    </a:prstClr>
                  </a:glow>
                </a:effectLst>
                <a:latin typeface="Adobe Garamond Pro Bold" pitchFamily="18" charset="0"/>
              </a:rPr>
              <a:t> Di </a:t>
            </a:r>
            <a:r>
              <a:rPr lang="en-US" sz="2800" b="1" dirty="0" err="1" smtClean="0">
                <a:solidFill>
                  <a:prstClr val="black"/>
                </a:solidFill>
                <a:effectLst>
                  <a:glow rad="101600">
                    <a:prstClr val="white">
                      <a:alpha val="60000"/>
                    </a:prstClr>
                  </a:glow>
                </a:effectLst>
                <a:latin typeface="Adobe Garamond Pro Bold" pitchFamily="18" charset="0"/>
              </a:rPr>
              <a:t>Dunia</a:t>
            </a:r>
            <a:r>
              <a:rPr lang="en-US" sz="2800" b="1" dirty="0" smtClean="0">
                <a:solidFill>
                  <a:prstClr val="black"/>
                </a:solidFill>
                <a:effectLst>
                  <a:glow rad="101600">
                    <a:prstClr val="white">
                      <a:alpha val="60000"/>
                    </a:prstClr>
                  </a:glow>
                </a:effectLst>
                <a:latin typeface="Adobe Garamond Pro Bold" pitchFamily="18" charset="0"/>
              </a:rPr>
              <a:t> Dan </a:t>
            </a:r>
            <a:r>
              <a:rPr lang="en-US" sz="2800" b="1" dirty="0" err="1" smtClean="0">
                <a:solidFill>
                  <a:prstClr val="black"/>
                </a:solidFill>
                <a:effectLst>
                  <a:glow rad="101600">
                    <a:prstClr val="white">
                      <a:alpha val="60000"/>
                    </a:prstClr>
                  </a:glow>
                </a:effectLst>
                <a:latin typeface="Adobe Garamond Pro Bold" pitchFamily="18" charset="0"/>
              </a:rPr>
              <a:t>Akhirat</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Dengan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Segala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RahmatMu</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Wahai</a:t>
            </a:r>
            <a:r>
              <a:rPr lang="en-US" sz="2800" b="1" dirty="0" smtClean="0">
                <a:solidFill>
                  <a:prstClr val="black"/>
                </a:solidFill>
                <a:effectLst>
                  <a:glow rad="101600">
                    <a:prstClr val="white">
                      <a:alpha val="60000"/>
                    </a:prstClr>
                  </a:glow>
                </a:effectLst>
                <a:latin typeface="Adobe Garamond Pro Bold" pitchFamily="18" charset="0"/>
              </a:rPr>
              <a:t> Allah Yang </a:t>
            </a:r>
            <a:r>
              <a:rPr lang="en-US" sz="2800" b="1" dirty="0" err="1" smtClean="0">
                <a:solidFill>
                  <a:prstClr val="black"/>
                </a:solidFill>
                <a:effectLst>
                  <a:glow rad="101600">
                    <a:prstClr val="white">
                      <a:alpha val="60000"/>
                    </a:prstClr>
                  </a:glow>
                </a:effectLst>
                <a:latin typeface="Adobe Garamond Pro Bold" pitchFamily="18" charset="0"/>
              </a:rPr>
              <a:t>Maha</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Penyayang</a:t>
            </a:r>
            <a:endParaRPr lang="en-US" sz="2800" b="1" dirty="0" smtClean="0">
              <a:solidFill>
                <a:prstClr val="black"/>
              </a:solidFill>
              <a:effectLst>
                <a:glow rad="101600">
                  <a:prstClr val="white">
                    <a:alpha val="60000"/>
                  </a:prstClr>
                </a:glow>
              </a:effectLst>
              <a:latin typeface="Adobe Garamond Pro Bold" pitchFamily="18" charset="0"/>
            </a:endParaRPr>
          </a:p>
          <a:p>
            <a:endParaRPr lang="en-US" sz="2800" b="1" dirty="0">
              <a:solidFill>
                <a:prstClr val="black"/>
              </a:solidFill>
              <a:effectLst>
                <a:glow rad="101600">
                  <a:prstClr val="white">
                    <a:alpha val="60000"/>
                  </a:prstClr>
                </a:glow>
              </a:effectLst>
              <a:latin typeface="Adobe Garamond Pro Bold" pitchFamily="18" charset="0"/>
            </a:endParaRPr>
          </a:p>
          <a:p>
            <a:r>
              <a:rPr lang="en-US" sz="3200" b="1" dirty="0" err="1" smtClean="0">
                <a:solidFill>
                  <a:prstClr val="black"/>
                </a:solidFill>
                <a:effectLst>
                  <a:glow rad="101600">
                    <a:prstClr val="white">
                      <a:alpha val="60000"/>
                    </a:prstClr>
                  </a:glow>
                </a:effectLst>
                <a:latin typeface="Adobe Garamond Pro Bold" pitchFamily="18" charset="0"/>
              </a:rPr>
              <a:t>Ya</a:t>
            </a:r>
            <a:r>
              <a:rPr lang="en-US" sz="3200" b="1" dirty="0" smtClean="0">
                <a:solidFill>
                  <a:prstClr val="black"/>
                </a:solidFill>
                <a:effectLst>
                  <a:glow rad="101600">
                    <a:prstClr val="white">
                      <a:alpha val="60000"/>
                    </a:prstClr>
                  </a:glow>
                </a:effectLst>
                <a:latin typeface="Adobe Garamond Pro Bold" pitchFamily="18" charset="0"/>
              </a:rPr>
              <a:t> Allah…</a:t>
            </a:r>
          </a:p>
          <a:p>
            <a:r>
              <a:rPr lang="en-US" sz="2800" b="1" dirty="0" err="1" smtClean="0">
                <a:solidFill>
                  <a:prstClr val="black"/>
                </a:solidFill>
                <a:effectLst>
                  <a:glow rad="101600">
                    <a:prstClr val="white">
                      <a:alpha val="60000"/>
                    </a:prstClr>
                  </a:glow>
                </a:effectLst>
                <a:latin typeface="Adobe Garamond Pro Bold" pitchFamily="18" charset="0"/>
              </a:rPr>
              <a:t>Peliharakanlah</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Juga</a:t>
            </a:r>
            <a:r>
              <a:rPr lang="en-US" sz="2800" b="1" dirty="0" smtClean="0">
                <a:solidFill>
                  <a:prstClr val="black"/>
                </a:solidFill>
                <a:effectLst>
                  <a:glow rad="101600">
                    <a:prstClr val="white">
                      <a:alpha val="60000"/>
                    </a:prstClr>
                  </a:glow>
                </a:effectLst>
                <a:latin typeface="Adobe Garamond Pro Bold" pitchFamily="18" charset="0"/>
              </a:rPr>
              <a:t> Raja </a:t>
            </a:r>
            <a:r>
              <a:rPr lang="en-US" sz="2800" b="1" dirty="0" err="1" smtClean="0">
                <a:solidFill>
                  <a:prstClr val="black"/>
                </a:solidFill>
                <a:effectLst>
                  <a:glow rad="101600">
                    <a:prstClr val="white">
                      <a:alpha val="60000"/>
                    </a:prstClr>
                  </a:glow>
                </a:effectLst>
                <a:latin typeface="Adobe Garamond Pro Bold" pitchFamily="18" charset="0"/>
              </a:rPr>
              <a:t>Muda</a:t>
            </a:r>
            <a:r>
              <a:rPr lang="en-US" sz="2800" b="1" dirty="0" smtClean="0">
                <a:solidFill>
                  <a:prstClr val="black"/>
                </a:solidFill>
                <a:effectLst>
                  <a:glow rad="101600">
                    <a:prstClr val="white">
                      <a:alpha val="60000"/>
                    </a:prstClr>
                  </a:glow>
                </a:effectLst>
                <a:latin typeface="Adobe Garamond Pro Bold" pitchFamily="18" charset="0"/>
              </a:rPr>
              <a:t> Kami</a:t>
            </a:r>
          </a:p>
          <a:p>
            <a:r>
              <a:rPr lang="en-US" sz="2800" b="1" dirty="0" err="1" smtClean="0">
                <a:solidFill>
                  <a:prstClr val="black"/>
                </a:solidFill>
                <a:effectLst>
                  <a:glow rad="101600">
                    <a:prstClr val="white">
                      <a:alpha val="60000"/>
                    </a:prstClr>
                  </a:glow>
                </a:effectLst>
                <a:latin typeface="Adobe Garamond Pro Bold" pitchFamily="18" charset="0"/>
              </a:rPr>
              <a:t>Tengku</a:t>
            </a:r>
            <a:r>
              <a:rPr lang="en-US" sz="2800" b="1" dirty="0" smtClean="0">
                <a:solidFill>
                  <a:prstClr val="black"/>
                </a:solidFill>
                <a:effectLst>
                  <a:glow rad="101600">
                    <a:prstClr val="white">
                      <a:alpha val="60000"/>
                    </a:prstClr>
                  </a:glow>
                </a:effectLst>
                <a:latin typeface="Adobe Garamond Pro Bold" pitchFamily="18" charset="0"/>
              </a:rPr>
              <a:t> Muhammad Ismail </a:t>
            </a:r>
            <a:r>
              <a:rPr lang="en-US" sz="2800" b="1" dirty="0" err="1" smtClean="0">
                <a:solidFill>
                  <a:prstClr val="black"/>
                </a:solidFill>
                <a:effectLst>
                  <a:glow rad="101600">
                    <a:prstClr val="white">
                      <a:alpha val="60000"/>
                    </a:prstClr>
                  </a:glow>
                </a:effectLst>
                <a:latin typeface="Adobe Garamond Pro Bold" pitchFamily="18" charset="0"/>
              </a:rPr>
              <a:t>Ibn</a:t>
            </a:r>
            <a:r>
              <a:rPr lang="en-US" sz="2800" b="1" dirty="0" smtClean="0">
                <a:solidFill>
                  <a:prstClr val="black"/>
                </a:solidFill>
                <a:effectLst>
                  <a:glow rad="101600">
                    <a:prstClr val="white">
                      <a:alpha val="60000"/>
                    </a:prstClr>
                  </a:glow>
                </a:effectLst>
                <a:latin typeface="Adobe Garamond Pro Bold" pitchFamily="18" charset="0"/>
              </a:rPr>
              <a:t> Al </a:t>
            </a:r>
            <a:r>
              <a:rPr lang="en-US" sz="2800" b="1" dirty="0" err="1" smtClean="0">
                <a:solidFill>
                  <a:prstClr val="black"/>
                </a:solidFill>
                <a:effectLst>
                  <a:glow rad="101600">
                    <a:prstClr val="white">
                      <a:alpha val="60000"/>
                    </a:prstClr>
                  </a:glow>
                </a:effectLst>
                <a:latin typeface="Adobe Garamond Pro Bold" pitchFamily="18" charset="0"/>
              </a:rPr>
              <a:t>Wathiqu</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Billah</a:t>
            </a:r>
            <a:r>
              <a:rPr lang="en-US" sz="2800" b="1" dirty="0" smtClean="0">
                <a:solidFill>
                  <a:prstClr val="black"/>
                </a:solidFill>
                <a:effectLst>
                  <a:glow rad="101600">
                    <a:prstClr val="white">
                      <a:alpha val="60000"/>
                    </a:prstClr>
                  </a:glow>
                </a:effectLst>
                <a:latin typeface="Adobe Garamond Pro Bold" pitchFamily="18" charset="0"/>
              </a:rPr>
              <a:t> </a:t>
            </a:r>
          </a:p>
          <a:p>
            <a:r>
              <a:rPr lang="en-US" sz="2800" b="1" dirty="0" smtClean="0">
                <a:solidFill>
                  <a:prstClr val="black"/>
                </a:solidFill>
                <a:effectLst>
                  <a:glow rad="101600">
                    <a:prstClr val="white">
                      <a:alpha val="60000"/>
                    </a:prstClr>
                  </a:glow>
                </a:effectLst>
                <a:latin typeface="Adobe Garamond Pro Bold" pitchFamily="18" charset="0"/>
              </a:rPr>
              <a:t>Sultan </a:t>
            </a:r>
            <a:r>
              <a:rPr lang="en-US" sz="2800" b="1" dirty="0" err="1" smtClean="0">
                <a:solidFill>
                  <a:prstClr val="black"/>
                </a:solidFill>
                <a:effectLst>
                  <a:glow rad="101600">
                    <a:prstClr val="white">
                      <a:alpha val="60000"/>
                    </a:prstClr>
                  </a:glow>
                </a:effectLst>
                <a:latin typeface="Adobe Garamond Pro Bold" pitchFamily="18" charset="0"/>
              </a:rPr>
              <a:t>Mizan</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Zainal</a:t>
            </a:r>
            <a:r>
              <a:rPr lang="en-US" sz="2800" b="1" dirty="0" smtClean="0">
                <a:solidFill>
                  <a:prstClr val="black"/>
                </a:solidFill>
                <a:effectLst>
                  <a:glow rad="101600">
                    <a:prstClr val="white">
                      <a:alpha val="60000"/>
                    </a:prstClr>
                  </a:glow>
                </a:effectLst>
                <a:latin typeface="Adobe Garamond Pro Bold" pitchFamily="18" charset="0"/>
              </a:rPr>
              <a:t> </a:t>
            </a:r>
            <a:r>
              <a:rPr lang="en-US" sz="2800" b="1" dirty="0" err="1" smtClean="0">
                <a:solidFill>
                  <a:prstClr val="black"/>
                </a:solidFill>
                <a:effectLst>
                  <a:glow rad="101600">
                    <a:prstClr val="white">
                      <a:alpha val="60000"/>
                    </a:prstClr>
                  </a:glow>
                </a:effectLst>
                <a:latin typeface="Adobe Garamond Pro Bold" pitchFamily="18" charset="0"/>
              </a:rPr>
              <a:t>Abidin</a:t>
            </a:r>
            <a:endParaRPr lang="en-MY" sz="2800" b="1" dirty="0">
              <a:solidFill>
                <a:prstClr val="black"/>
              </a:solidFill>
              <a:effectLst>
                <a:glow rad="101600">
                  <a:prstClr val="white">
                    <a:alpha val="60000"/>
                  </a:prstClr>
                </a:glow>
              </a:effectLst>
              <a:latin typeface="Adobe Garamond Pro Bold" pitchFamily="18" charset="0"/>
            </a:endParaRPr>
          </a:p>
        </p:txBody>
      </p:sp>
    </p:spTree>
    <p:extLst>
      <p:ext uri="{BB962C8B-B14F-4D97-AF65-F5344CB8AC3E}">
        <p14:creationId xmlns:p14="http://schemas.microsoft.com/office/powerpoint/2010/main" val="11584630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endParaRPr lang="en-MY" smtClean="0"/>
          </a:p>
        </p:txBody>
      </p:sp>
      <p:sp>
        <p:nvSpPr>
          <p:cNvPr id="82947" name="Content Placeholder 2"/>
          <p:cNvSpPr>
            <a:spLocks noGrp="1"/>
          </p:cNvSpPr>
          <p:nvPr>
            <p:ph idx="1"/>
          </p:nvPr>
        </p:nvSpPr>
        <p:spPr/>
        <p:txBody>
          <a:bodyPr/>
          <a:lstStyle/>
          <a:p>
            <a:pPr eaLnBrk="1" hangingPunct="1"/>
            <a:endParaRPr lang="en-MY" smtClean="0"/>
          </a:p>
        </p:txBody>
      </p:sp>
      <p:pic>
        <p:nvPicPr>
          <p:cNvPr id="82948" name="Picture 3"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0"/>
          <p:cNvSpPr txBox="1">
            <a:spLocks noChangeArrowheads="1"/>
          </p:cNvSpPr>
          <p:nvPr/>
        </p:nvSpPr>
        <p:spPr bwMode="auto">
          <a:xfrm>
            <a:off x="228602" y="1315502"/>
            <a:ext cx="8735886" cy="4785926"/>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آتِنَا فِي الدُّنْيَا حَسَنَةً وَفِي الآخِرَةِ حَسَنَةً  وَقِنَا عَذَابَ النَّارِ. وَصَلَّى اللهُ عَلىَ سَيِّدِنَا مُحَمَّدٍ وَعَلىَ آلِهِ وَصَحْبِهِ وَسَلَّمْ. وَالْحَمْدُ للهِ رَبِّ الْعَالَمِيْنَ.</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40847953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7317900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5057027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620688"/>
            <a:ext cx="9144000" cy="6632585"/>
          </a:xfrm>
          <a:prstGeom prst="rect">
            <a:avLst/>
          </a:prstGeom>
          <a:solidFill>
            <a:schemeClr val="bg1">
              <a:alpha val="56000"/>
            </a:schemeClr>
          </a:solidFill>
        </p:spPr>
        <p:txBody>
          <a:bodyPr>
            <a:spAutoFit/>
          </a:bodyPr>
          <a:lstStyle/>
          <a:p>
            <a:pPr algn="ctr">
              <a:defRPr/>
            </a:pPr>
            <a:endParaRPr lang="en-MY" sz="1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ISLAM </a:t>
            </a:r>
            <a:r>
              <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AGAMA </a:t>
            </a: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YANG MENJAGA AKAL             </a:t>
            </a:r>
            <a:r>
              <a:rPr lang="en-MY" b="1" dirty="0" smtClean="0">
                <a:solidFill>
                  <a:prstClr val="black"/>
                </a:solidFill>
                <a:effectLst>
                  <a:outerShdw blurRad="38100" dist="38100" dir="2700000" algn="tl">
                    <a:srgbClr val="000000">
                      <a:alpha val="43137"/>
                    </a:srgbClr>
                  </a:outerShdw>
                </a:effectLst>
                <a:cs typeface="Arial" charset="0"/>
              </a:rPr>
              <a:t>JUMAAT </a:t>
            </a:r>
            <a:r>
              <a:rPr lang="en-MY" b="1" dirty="0">
                <a:solidFill>
                  <a:prstClr val="black"/>
                </a:solidFill>
                <a:effectLst>
                  <a:outerShdw blurRad="38100" dist="38100" dir="2700000" algn="tl">
                    <a:srgbClr val="000000">
                      <a:alpha val="43137"/>
                    </a:srgbClr>
                  </a:outerShdw>
                </a:effectLst>
                <a:cs typeface="Arial" charset="0"/>
              </a:rPr>
              <a:t>9 </a:t>
            </a:r>
            <a:r>
              <a:rPr lang="en-MY" b="1" dirty="0" err="1">
                <a:solidFill>
                  <a:prstClr val="black"/>
                </a:solidFill>
                <a:effectLst>
                  <a:outerShdw blurRad="38100" dist="38100" dir="2700000" algn="tl">
                    <a:srgbClr val="000000">
                      <a:alpha val="43137"/>
                    </a:srgbClr>
                  </a:outerShdw>
                </a:effectLst>
                <a:cs typeface="Arial" charset="0"/>
              </a:rPr>
              <a:t>Ogos</a:t>
            </a:r>
            <a:r>
              <a:rPr lang="en-MY" b="1" dirty="0">
                <a:solidFill>
                  <a:prstClr val="black"/>
                </a:solidFill>
                <a:effectLst>
                  <a:outerShdw blurRad="38100" dist="38100" dir="2700000" algn="tl">
                    <a:srgbClr val="000000">
                      <a:alpha val="43137"/>
                    </a:srgbClr>
                  </a:outerShdw>
                </a:effectLst>
                <a:cs typeface="Arial" charset="0"/>
              </a:rPr>
              <a:t> 2019</a:t>
            </a:r>
          </a:p>
          <a:p>
            <a:pPr algn="ctr">
              <a:defRPr/>
            </a:pPr>
            <a:endParaRPr lang="en-US" sz="8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a:buFontTx/>
              <a:buAutoNum type="arabicPeriod"/>
              <a:defRPr/>
            </a:pPr>
            <a:r>
              <a:rPr lang="ms-MY" sz="2000" b="1" dirty="0" smtClean="0">
                <a:solidFill>
                  <a:prstClr val="black"/>
                </a:solidFill>
                <a:latin typeface="Arial" pitchFamily="34" charset="0"/>
                <a:ea typeface="Times New Roman"/>
                <a:cs typeface="Arial" pitchFamily="34" charset="0"/>
              </a:rPr>
              <a:t>KEISTIMEWAAN </a:t>
            </a:r>
            <a:r>
              <a:rPr lang="ms-MY" sz="2000" b="1" dirty="0">
                <a:solidFill>
                  <a:prstClr val="black"/>
                </a:solidFill>
                <a:latin typeface="Arial" pitchFamily="34" charset="0"/>
                <a:ea typeface="Times New Roman"/>
                <a:cs typeface="Arial" pitchFamily="34" charset="0"/>
              </a:rPr>
              <a:t>AKAL: NIKMAT ALLAH PALING BERHARGA, PEMBEZA </a:t>
            </a:r>
            <a:r>
              <a:rPr lang="ms-MY" sz="2000" b="1" dirty="0" smtClean="0">
                <a:solidFill>
                  <a:prstClr val="black"/>
                </a:solidFill>
                <a:latin typeface="Arial" pitchFamily="34" charset="0"/>
                <a:ea typeface="Times New Roman"/>
                <a:cs typeface="Arial" pitchFamily="34" charset="0"/>
              </a:rPr>
              <a:t>DENGAN HAIWAN,  </a:t>
            </a:r>
            <a:r>
              <a:rPr lang="ms-MY" sz="2000" b="1" dirty="0">
                <a:solidFill>
                  <a:prstClr val="black"/>
                </a:solidFill>
                <a:latin typeface="Arial" pitchFamily="34" charset="0"/>
                <a:ea typeface="Times New Roman"/>
                <a:cs typeface="Arial" pitchFamily="34" charset="0"/>
              </a:rPr>
              <a:t>RAHSIA TAKLIF, SANGAT DITITIKBERATKAN DAN SUATU </a:t>
            </a:r>
            <a:r>
              <a:rPr lang="ms-MY" sz="2000" b="1" dirty="0" smtClean="0">
                <a:solidFill>
                  <a:prstClr val="black"/>
                </a:solidFill>
                <a:latin typeface="Arial" pitchFamily="34" charset="0"/>
                <a:ea typeface="Times New Roman"/>
                <a:cs typeface="Arial" pitchFamily="34" charset="0"/>
              </a:rPr>
              <a:t>KEMESTIAN YANG </a:t>
            </a:r>
            <a:r>
              <a:rPr lang="ms-MY" sz="2000" b="1" dirty="0">
                <a:solidFill>
                  <a:prstClr val="black"/>
                </a:solidFill>
                <a:latin typeface="Arial" pitchFamily="34" charset="0"/>
                <a:ea typeface="Times New Roman"/>
                <a:cs typeface="Arial" pitchFamily="34" charset="0"/>
              </a:rPr>
              <a:t>PELU </a:t>
            </a:r>
            <a:r>
              <a:rPr lang="ms-MY" sz="2000" b="1" dirty="0" smtClean="0">
                <a:solidFill>
                  <a:prstClr val="black"/>
                </a:solidFill>
                <a:latin typeface="Arial" pitchFamily="34" charset="0"/>
                <a:ea typeface="Times New Roman"/>
                <a:cs typeface="Arial" pitchFamily="34" charset="0"/>
              </a:rPr>
              <a:t>DIPELIHARA DAN DISUBURKAN.</a:t>
            </a:r>
          </a:p>
          <a:p>
            <a:pPr marL="457200" indent="-457200" algn="just">
              <a:buFontTx/>
              <a:buAutoNum type="arabicPeriod"/>
              <a:defRPr/>
            </a:pPr>
            <a:r>
              <a:rPr lang="ms-MY" sz="2000" b="1" dirty="0" smtClean="0">
                <a:solidFill>
                  <a:prstClr val="black"/>
                </a:solidFill>
                <a:latin typeface="Arial" pitchFamily="34" charset="0"/>
                <a:ea typeface="Times New Roman"/>
                <a:cs typeface="Arial" pitchFamily="34" charset="0"/>
              </a:rPr>
              <a:t>AKAL </a:t>
            </a:r>
            <a:r>
              <a:rPr lang="ms-MY" sz="2000" b="1" dirty="0">
                <a:solidFill>
                  <a:prstClr val="black"/>
                </a:solidFill>
                <a:latin typeface="Arial" pitchFamily="34" charset="0"/>
                <a:ea typeface="Times New Roman"/>
                <a:cs typeface="Arial" pitchFamily="34" charset="0"/>
              </a:rPr>
              <a:t>DIPELIHARA  </a:t>
            </a:r>
            <a:r>
              <a:rPr lang="ms-MY" sz="2000" b="1" dirty="0" smtClean="0">
                <a:solidFill>
                  <a:prstClr val="black"/>
                </a:solidFill>
                <a:latin typeface="Arial" pitchFamily="34" charset="0"/>
                <a:ea typeface="Times New Roman"/>
                <a:cs typeface="Arial" pitchFamily="34" charset="0"/>
              </a:rPr>
              <a:t>DENGAN </a:t>
            </a:r>
            <a:r>
              <a:rPr lang="ms-MY" sz="2000" b="1" dirty="0">
                <a:solidFill>
                  <a:prstClr val="black"/>
                </a:solidFill>
                <a:latin typeface="Arial" pitchFamily="34" charset="0"/>
                <a:ea typeface="Times New Roman"/>
                <a:cs typeface="Arial" pitchFamily="34" charset="0"/>
              </a:rPr>
              <a:t>MENGHINDARI  APA JUA TINDAKAN </a:t>
            </a:r>
            <a:r>
              <a:rPr lang="ms-MY" sz="2000" b="1" dirty="0" smtClean="0">
                <a:solidFill>
                  <a:prstClr val="black"/>
                </a:solidFill>
                <a:latin typeface="Arial" pitchFamily="34" charset="0"/>
                <a:ea typeface="Times New Roman"/>
                <a:cs typeface="Arial" pitchFamily="34" charset="0"/>
              </a:rPr>
              <a:t>YANG </a:t>
            </a:r>
            <a:r>
              <a:rPr lang="ms-MY" sz="2000" b="1" dirty="0">
                <a:solidFill>
                  <a:prstClr val="black"/>
                </a:solidFill>
                <a:latin typeface="Arial" pitchFamily="34" charset="0"/>
                <a:ea typeface="Times New Roman"/>
                <a:cs typeface="Arial" pitchFamily="34" charset="0"/>
              </a:rPr>
              <a:t>BOLEH MENGURANG ATAU MELEMAHKAN FUNGSINYA SEPERTI MINUMAN </a:t>
            </a:r>
            <a:r>
              <a:rPr lang="ms-MY" sz="2000" b="1" dirty="0" smtClean="0">
                <a:solidFill>
                  <a:prstClr val="black"/>
                </a:solidFill>
                <a:latin typeface="Arial" pitchFamily="34" charset="0"/>
                <a:ea typeface="Times New Roman"/>
                <a:cs typeface="Arial" pitchFamily="34" charset="0"/>
              </a:rPr>
              <a:t>YANG </a:t>
            </a:r>
            <a:r>
              <a:rPr lang="ms-MY" sz="2000" b="1" dirty="0">
                <a:solidFill>
                  <a:prstClr val="black"/>
                </a:solidFill>
                <a:latin typeface="Arial" pitchFamily="34" charset="0"/>
                <a:ea typeface="Times New Roman"/>
                <a:cs typeface="Arial" pitchFamily="34" charset="0"/>
              </a:rPr>
              <a:t>MEMABUK ATAU MENGKHAYALKAN WALAUPUN SEDIKIT ATAU TIDAK MENJEJASKAN</a:t>
            </a:r>
            <a:r>
              <a:rPr lang="ms-MY" sz="2000" b="1" dirty="0" smtClean="0">
                <a:solidFill>
                  <a:prstClr val="black"/>
                </a:solidFill>
                <a:latin typeface="Arial" pitchFamily="34" charset="0"/>
                <a:ea typeface="Times New Roman"/>
                <a:cs typeface="Arial" pitchFamily="34" charset="0"/>
              </a:rPr>
              <a:t>.</a:t>
            </a:r>
          </a:p>
          <a:p>
            <a:pPr marL="457200" indent="-457200" algn="just">
              <a:buFontTx/>
              <a:buAutoNum type="arabicPeriod"/>
              <a:defRPr/>
            </a:pPr>
            <a:r>
              <a:rPr lang="ms-MY" sz="2000" b="1" dirty="0" smtClean="0">
                <a:solidFill>
                  <a:prstClr val="black"/>
                </a:solidFill>
                <a:latin typeface="Arial" pitchFamily="34" charset="0"/>
                <a:ea typeface="Times New Roman"/>
                <a:cs typeface="Arial" pitchFamily="34" charset="0"/>
              </a:rPr>
              <a:t>AKAL </a:t>
            </a:r>
            <a:r>
              <a:rPr lang="ms-MY" sz="2000" b="1" dirty="0">
                <a:solidFill>
                  <a:prstClr val="black"/>
                </a:solidFill>
                <a:latin typeface="Arial" pitchFamily="34" charset="0"/>
                <a:ea typeface="Times New Roman"/>
                <a:cs typeface="Arial" pitchFamily="34" charset="0"/>
              </a:rPr>
              <a:t>PERLU DISUBURKAN </a:t>
            </a:r>
            <a:r>
              <a:rPr lang="ms-MY" sz="2000" b="1" dirty="0" smtClean="0">
                <a:solidFill>
                  <a:prstClr val="black"/>
                </a:solidFill>
                <a:latin typeface="Arial" pitchFamily="34" charset="0"/>
                <a:ea typeface="Times New Roman"/>
                <a:cs typeface="Arial" pitchFamily="34" charset="0"/>
              </a:rPr>
              <a:t>DENGAN </a:t>
            </a:r>
            <a:r>
              <a:rPr lang="ms-MY" sz="2000" b="1" dirty="0">
                <a:solidFill>
                  <a:prstClr val="black"/>
                </a:solidFill>
                <a:latin typeface="Arial" pitchFamily="34" charset="0"/>
                <a:ea typeface="Times New Roman"/>
                <a:cs typeface="Arial" pitchFamily="34" charset="0"/>
              </a:rPr>
              <a:t>ILMU DAN DIKEMBANGKAN SEPERTI MELALUI HUJAHAN </a:t>
            </a:r>
            <a:r>
              <a:rPr lang="ms-MY" sz="2000" b="1" dirty="0" smtClean="0">
                <a:solidFill>
                  <a:prstClr val="black"/>
                </a:solidFill>
                <a:latin typeface="Arial" pitchFamily="34" charset="0"/>
                <a:ea typeface="Times New Roman"/>
                <a:cs typeface="Arial" pitchFamily="34" charset="0"/>
              </a:rPr>
              <a:t>LOGIK </a:t>
            </a:r>
            <a:r>
              <a:rPr lang="ms-MY" sz="2000" b="1" dirty="0">
                <a:solidFill>
                  <a:prstClr val="black"/>
                </a:solidFill>
                <a:latin typeface="Arial" pitchFamily="34" charset="0"/>
                <a:ea typeface="Times New Roman"/>
                <a:cs typeface="Arial" pitchFamily="34" charset="0"/>
              </a:rPr>
              <a:t>TERUTAMA DALAM MEMAHAMI AKIDAH</a:t>
            </a:r>
            <a:r>
              <a:rPr lang="ms-MY" sz="2000" b="1" dirty="0" smtClean="0">
                <a:solidFill>
                  <a:prstClr val="black"/>
                </a:solidFill>
                <a:latin typeface="Arial" pitchFamily="34" charset="0"/>
                <a:ea typeface="Times New Roman"/>
                <a:cs typeface="Arial" pitchFamily="34" charset="0"/>
              </a:rPr>
              <a:t>.</a:t>
            </a:r>
          </a:p>
          <a:p>
            <a:pPr marL="457200" indent="-457200" algn="just">
              <a:buFontTx/>
              <a:buAutoNum type="arabicPeriod"/>
              <a:defRPr/>
            </a:pPr>
            <a:r>
              <a:rPr lang="ms-MY" sz="2000" b="1" dirty="0" smtClean="0">
                <a:solidFill>
                  <a:prstClr val="black"/>
                </a:solidFill>
                <a:latin typeface="Arial" pitchFamily="34" charset="0"/>
                <a:ea typeface="Times New Roman"/>
                <a:cs typeface="Arial" pitchFamily="34" charset="0"/>
              </a:rPr>
              <a:t>PERKARA YANG TIDAK </a:t>
            </a:r>
            <a:r>
              <a:rPr lang="ms-MY" sz="2000" b="1" dirty="0">
                <a:solidFill>
                  <a:prstClr val="black"/>
                </a:solidFill>
                <a:latin typeface="Arial" pitchFamily="34" charset="0"/>
                <a:ea typeface="Times New Roman"/>
                <a:cs typeface="Arial" pitchFamily="34" charset="0"/>
              </a:rPr>
              <a:t>MAMPU DIJANGKAU AKAL SEPERTI HAKIKAT ZAT ALLAH DAN PERKARA GHAIB PERLU DIIMANI </a:t>
            </a:r>
            <a:r>
              <a:rPr lang="ms-MY" sz="2000" b="1" dirty="0" smtClean="0">
                <a:solidFill>
                  <a:prstClr val="black"/>
                </a:solidFill>
                <a:latin typeface="Arial" pitchFamily="34" charset="0"/>
                <a:ea typeface="Times New Roman"/>
                <a:cs typeface="Arial" pitchFamily="34" charset="0"/>
              </a:rPr>
              <a:t>DENGAN </a:t>
            </a:r>
            <a:r>
              <a:rPr lang="ms-MY" sz="2000" b="1" dirty="0">
                <a:solidFill>
                  <a:prstClr val="black"/>
                </a:solidFill>
                <a:latin typeface="Arial" pitchFamily="34" charset="0"/>
                <a:ea typeface="Times New Roman"/>
                <a:cs typeface="Arial" pitchFamily="34" charset="0"/>
              </a:rPr>
              <a:t>YAKIN. </a:t>
            </a:r>
            <a:r>
              <a:rPr lang="ms-MY" sz="2000" b="1" dirty="0" smtClean="0">
                <a:solidFill>
                  <a:prstClr val="black"/>
                </a:solidFill>
                <a:latin typeface="Arial" pitchFamily="34" charset="0"/>
                <a:ea typeface="Times New Roman"/>
                <a:cs typeface="Arial" pitchFamily="34" charset="0"/>
              </a:rPr>
              <a:t>DENGAN </a:t>
            </a:r>
            <a:r>
              <a:rPr lang="ms-MY" sz="2000" b="1" dirty="0">
                <a:solidFill>
                  <a:prstClr val="black"/>
                </a:solidFill>
                <a:latin typeface="Arial" pitchFamily="34" charset="0"/>
                <a:ea typeface="Times New Roman"/>
                <a:cs typeface="Arial" pitchFamily="34" charset="0"/>
              </a:rPr>
              <a:t>KEIMANAN </a:t>
            </a:r>
            <a:r>
              <a:rPr lang="ms-MY" sz="2000" b="1" dirty="0" smtClean="0">
                <a:solidFill>
                  <a:prstClr val="black"/>
                </a:solidFill>
                <a:latin typeface="Arial" pitchFamily="34" charset="0"/>
                <a:ea typeface="Times New Roman"/>
                <a:cs typeface="Arial" pitchFamily="34" charset="0"/>
              </a:rPr>
              <a:t>INI, </a:t>
            </a:r>
            <a:r>
              <a:rPr lang="ms-MY" sz="2000" b="1" dirty="0">
                <a:solidFill>
                  <a:prstClr val="black"/>
                </a:solidFill>
                <a:latin typeface="Arial" pitchFamily="34" charset="0"/>
                <a:ea typeface="Times New Roman"/>
                <a:cs typeface="Arial" pitchFamily="34" charset="0"/>
              </a:rPr>
              <a:t>KITA BERUPAYA MENOLAK FAHAMAN </a:t>
            </a:r>
            <a:r>
              <a:rPr lang="ms-MY" sz="2000" b="1" dirty="0" smtClean="0">
                <a:solidFill>
                  <a:prstClr val="black"/>
                </a:solidFill>
                <a:latin typeface="Arial" pitchFamily="34" charset="0"/>
                <a:ea typeface="Times New Roman"/>
                <a:cs typeface="Arial" pitchFamily="34" charset="0"/>
              </a:rPr>
              <a:t>LIBERAL YANG </a:t>
            </a:r>
            <a:r>
              <a:rPr lang="ms-MY" sz="2000" b="1" dirty="0">
                <a:solidFill>
                  <a:prstClr val="black"/>
                </a:solidFill>
                <a:latin typeface="Arial" pitchFamily="34" charset="0"/>
                <a:ea typeface="Times New Roman"/>
                <a:cs typeface="Arial" pitchFamily="34" charset="0"/>
              </a:rPr>
              <a:t>MENOLAK ISU-ISU AGAMA </a:t>
            </a:r>
            <a:r>
              <a:rPr lang="ms-MY" sz="2000" b="1" dirty="0" smtClean="0">
                <a:solidFill>
                  <a:prstClr val="black"/>
                </a:solidFill>
                <a:latin typeface="Arial" pitchFamily="34" charset="0"/>
                <a:ea typeface="Times New Roman"/>
                <a:cs typeface="Arial" pitchFamily="34" charset="0"/>
              </a:rPr>
              <a:t>YANG </a:t>
            </a:r>
            <a:r>
              <a:rPr lang="ms-MY" sz="2000" b="1" dirty="0">
                <a:solidFill>
                  <a:prstClr val="black"/>
                </a:solidFill>
                <a:latin typeface="Arial" pitchFamily="34" charset="0"/>
                <a:ea typeface="Times New Roman"/>
                <a:cs typeface="Arial" pitchFamily="34" charset="0"/>
              </a:rPr>
              <a:t>BELUM DAPAT DILOGIKKAN</a:t>
            </a:r>
            <a:r>
              <a:rPr lang="ms-MY" sz="2000" b="1" dirty="0" smtClean="0">
                <a:solidFill>
                  <a:prstClr val="black"/>
                </a:solidFill>
                <a:latin typeface="Arial" pitchFamily="34" charset="0"/>
                <a:ea typeface="Times New Roman"/>
                <a:cs typeface="Arial" pitchFamily="34" charset="0"/>
              </a:rPr>
              <a:t>.</a:t>
            </a:r>
          </a:p>
          <a:p>
            <a:pPr marL="457200" indent="-457200" algn="just">
              <a:buFontTx/>
              <a:buAutoNum type="arabicPeriod"/>
              <a:defRPr/>
            </a:pPr>
            <a:r>
              <a:rPr lang="ms-MY" sz="2000" b="1" dirty="0" smtClean="0">
                <a:solidFill>
                  <a:prstClr val="black"/>
                </a:solidFill>
                <a:latin typeface="Arial" pitchFamily="34" charset="0"/>
                <a:ea typeface="Times New Roman"/>
                <a:cs typeface="Arial" pitchFamily="34" charset="0"/>
              </a:rPr>
              <a:t>JUSTERU, </a:t>
            </a:r>
            <a:r>
              <a:rPr lang="ms-MY" sz="2000" b="1" dirty="0">
                <a:solidFill>
                  <a:prstClr val="black"/>
                </a:solidFill>
                <a:latin typeface="Arial" pitchFamily="34" charset="0"/>
                <a:ea typeface="Times New Roman"/>
                <a:cs typeface="Arial" pitchFamily="34" charset="0"/>
              </a:rPr>
              <a:t>SUBURKAN AKAL </a:t>
            </a:r>
            <a:r>
              <a:rPr lang="ms-MY" sz="2000" b="1" dirty="0" smtClean="0">
                <a:solidFill>
                  <a:prstClr val="black"/>
                </a:solidFill>
                <a:latin typeface="Arial" pitchFamily="34" charset="0"/>
                <a:ea typeface="Times New Roman"/>
                <a:cs typeface="Arial" pitchFamily="34" charset="0"/>
              </a:rPr>
              <a:t>DENGAN </a:t>
            </a:r>
            <a:r>
              <a:rPr lang="ms-MY" sz="2000" b="1" dirty="0">
                <a:solidFill>
                  <a:prstClr val="black"/>
                </a:solidFill>
                <a:latin typeface="Arial" pitchFamily="34" charset="0"/>
                <a:ea typeface="Times New Roman"/>
                <a:cs typeface="Arial" pitchFamily="34" charset="0"/>
              </a:rPr>
              <a:t>BELAJAR DAN BERFIKIR BERTERUSAN DI SAMPING MENJAUHI BUDAYA </a:t>
            </a:r>
            <a:r>
              <a:rPr lang="ms-MY" sz="2000" b="1" dirty="0" smtClean="0">
                <a:solidFill>
                  <a:prstClr val="black"/>
                </a:solidFill>
                <a:latin typeface="Arial" pitchFamily="34" charset="0"/>
                <a:ea typeface="Times New Roman"/>
                <a:cs typeface="Arial" pitchFamily="34" charset="0"/>
              </a:rPr>
              <a:t>YANG </a:t>
            </a:r>
            <a:r>
              <a:rPr lang="ms-MY" sz="2000" b="1" dirty="0">
                <a:solidFill>
                  <a:prstClr val="black"/>
                </a:solidFill>
                <a:latin typeface="Arial" pitchFamily="34" charset="0"/>
                <a:ea typeface="Times New Roman"/>
                <a:cs typeface="Arial" pitchFamily="34" charset="0"/>
              </a:rPr>
              <a:t>MELEMAHKAN AKAL DAN AJARAN SESAT.</a:t>
            </a:r>
            <a:endParaRPr lang="fi-FI" sz="2000" b="1" dirty="0" smtClean="0">
              <a:solidFill>
                <a:prstClr val="black"/>
              </a:solidFill>
              <a:effectLst>
                <a:glow rad="101600">
                  <a:prstClr val="white">
                    <a:alpha val="60000"/>
                  </a:prstClr>
                </a:glow>
              </a:effectLst>
              <a:cs typeface="Arial" charset="0"/>
            </a:endParaRPr>
          </a:p>
        </p:txBody>
      </p:sp>
    </p:spTree>
    <p:extLst>
      <p:ext uri="{BB962C8B-B14F-4D97-AF65-F5344CB8AC3E}">
        <p14:creationId xmlns:p14="http://schemas.microsoft.com/office/powerpoint/2010/main" val="3436498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5576" y="56326"/>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58388"/>
            <a:ext cx="9144000" cy="1569660"/>
          </a:xfrm>
          <a:prstGeom prst="rect">
            <a:avLst/>
          </a:prstGeom>
          <a:solidFill>
            <a:schemeClr val="tx2">
              <a:lumMod val="40000"/>
              <a:lumOff val="60000"/>
              <a:alpha val="20000"/>
            </a:schemeClr>
          </a:solidFill>
        </p:spPr>
        <p:txBody>
          <a:bodyPr wrap="square">
            <a:spAutoFit/>
          </a:bodyPr>
          <a:lstStyle/>
          <a:p>
            <a:pPr lvl="0" algn="ctr" rtl="1" fontAlgn="base">
              <a:spcBef>
                <a:spcPct val="0"/>
              </a:spcBef>
              <a:spcAft>
                <a:spcPct val="0"/>
              </a:spcAft>
            </a:pP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0" algn="ctr" rtl="1" fontAlgn="base">
              <a:spcBef>
                <a:spcPct val="0"/>
              </a:spcBef>
              <a:spcAft>
                <a:spcPct val="0"/>
              </a:spcAft>
            </a:pP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 وَالتَّابِعِينَ لَهُمْ بِإِحْسَان مِنَ الوَرَى..</a:t>
            </a:r>
            <a:endParaRPr lang="ar-EG" sz="48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77414"/>
            <a:ext cx="9144000" cy="1200329"/>
          </a:xfrm>
          <a:prstGeom prst="rect">
            <a:avLst/>
          </a:prstGeom>
          <a:solidFill>
            <a:schemeClr val="bg1">
              <a:alpha val="52000"/>
            </a:schemeClr>
          </a:solidFill>
          <a:ln w="57150">
            <a:noFill/>
          </a:ln>
        </p:spPr>
        <p:txBody>
          <a:bodyPr wrap="square">
            <a:spAutoFit/>
          </a:bodyPr>
          <a:lstStyle/>
          <a:p>
            <a:pPr algn="ctr">
              <a:defRPr/>
            </a:pP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250530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18864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32501"/>
            <a:ext cx="9144000" cy="830997"/>
          </a:xfrm>
          <a:prstGeom prst="rect">
            <a:avLst/>
          </a:prstGeom>
          <a:solidFill>
            <a:schemeClr val="tx1">
              <a:lumMod val="75000"/>
              <a:lumOff val="25000"/>
              <a:alpha val="15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وَلاتمَوُتُنَّ إِلا وَأَنْتُمْ مُسْلِمُوْنَ.</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956863"/>
            <a:ext cx="9144000" cy="1200329"/>
          </a:xfrm>
          <a:prstGeom prst="rect">
            <a:avLst/>
          </a:prstGeom>
          <a:solidFill>
            <a:schemeClr val="bg1">
              <a:alpha val="53000"/>
            </a:schemeClr>
          </a:solidFill>
          <a:ln w="57150">
            <a:noFill/>
          </a:ln>
        </p:spPr>
        <p:txBody>
          <a:bodyPr wrap="square">
            <a:spAutoFit/>
          </a:bodyPr>
          <a:lstStyle/>
          <a:p>
            <a:pPr algn="ctr" fontAlgn="auto">
              <a:spcBef>
                <a:spcPts val="0"/>
              </a:spcBef>
              <a:spcAft>
                <a:spcPts val="0"/>
              </a:spcAft>
              <a:defRPr/>
            </a:pP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Bertakwalah</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SWT </a:t>
            </a:r>
            <a:r>
              <a:rPr lang="en-US" sz="24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bersungguh-sungguh</a:t>
            </a:r>
            <a:r>
              <a:rPr lang="en-US" sz="24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janganlah</a:t>
            </a:r>
            <a:r>
              <a:rPr lang="en-US" sz="24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4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mati</a:t>
            </a:r>
            <a:r>
              <a:rPr lang="en-US" sz="24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melainkan</a:t>
            </a:r>
            <a:r>
              <a:rPr lang="en-US" sz="24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dalam</a:t>
            </a:r>
            <a:r>
              <a:rPr lang="en-US" sz="24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keadaan</a:t>
            </a:r>
            <a:r>
              <a:rPr lang="en-US" sz="24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seorang</a:t>
            </a:r>
            <a:r>
              <a:rPr lang="en-US" sz="24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Islam.</a:t>
            </a:r>
            <a:endParaRPr lang="en-US" sz="24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250530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55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9939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err="1" smtClean="0">
                <a:latin typeface="Arial Black" pitchFamily="34" charset="0"/>
              </a:rPr>
              <a:t>Nikmat</a:t>
            </a:r>
            <a:r>
              <a:rPr lang="en-US" sz="3000" dirty="0" smtClean="0">
                <a:latin typeface="Arial Black" pitchFamily="34" charset="0"/>
              </a:rPr>
              <a:t> Akal </a:t>
            </a:r>
            <a:r>
              <a:rPr lang="en-US" sz="3000" dirty="0" err="1" smtClean="0">
                <a:latin typeface="Arial Black" pitchFamily="34" charset="0"/>
              </a:rPr>
              <a:t>Kepada</a:t>
            </a:r>
            <a:r>
              <a:rPr lang="en-US" sz="3000" dirty="0" smtClean="0">
                <a:latin typeface="Arial Black" pitchFamily="34" charset="0"/>
              </a:rPr>
              <a:t> </a:t>
            </a:r>
            <a:r>
              <a:rPr lang="en-US" sz="3000" dirty="0" err="1" smtClean="0">
                <a:latin typeface="Arial Black" pitchFamily="34" charset="0"/>
              </a:rPr>
              <a:t>manusia</a:t>
            </a:r>
            <a:endParaRPr lang="ms-MY" sz="3000" dirty="0">
              <a:latin typeface="Arial Black" pitchFamily="34" charset="0"/>
            </a:endParaRPr>
          </a:p>
        </p:txBody>
      </p:sp>
      <p:sp>
        <p:nvSpPr>
          <p:cNvPr id="4" name="Rectangle 3"/>
          <p:cNvSpPr/>
          <p:nvPr/>
        </p:nvSpPr>
        <p:spPr>
          <a:xfrm>
            <a:off x="755575" y="1124744"/>
            <a:ext cx="7909833" cy="79208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400" dirty="0">
                <a:effectLst>
                  <a:glow rad="101600">
                    <a:schemeClr val="bg1">
                      <a:alpha val="60000"/>
                    </a:schemeClr>
                  </a:glow>
                </a:effectLst>
                <a:latin typeface="Arial Black" pitchFamily="34" charset="0"/>
              </a:rPr>
              <a:t>b</a:t>
            </a:r>
            <a:r>
              <a:rPr lang="ms-MY" sz="2400" dirty="0" smtClean="0">
                <a:effectLst>
                  <a:glow rad="101600">
                    <a:schemeClr val="bg1">
                      <a:alpha val="60000"/>
                    </a:schemeClr>
                  </a:glow>
                </a:effectLst>
                <a:latin typeface="Arial Black" pitchFamily="34" charset="0"/>
              </a:rPr>
              <a:t>ezakan </a:t>
            </a:r>
            <a:r>
              <a:rPr lang="ms-MY" sz="2400" dirty="0">
                <a:effectLst>
                  <a:glow rad="101600">
                    <a:schemeClr val="bg1">
                      <a:alpha val="60000"/>
                    </a:schemeClr>
                  </a:glow>
                </a:effectLst>
                <a:latin typeface="Arial Black" pitchFamily="34" charset="0"/>
              </a:rPr>
              <a:t>m</a:t>
            </a:r>
            <a:r>
              <a:rPr lang="ms-MY" sz="2400" dirty="0" smtClean="0">
                <a:effectLst>
                  <a:glow rad="101600">
                    <a:schemeClr val="bg1">
                      <a:alpha val="60000"/>
                    </a:schemeClr>
                  </a:glow>
                </a:effectLst>
                <a:latin typeface="Arial Black" pitchFamily="34" charset="0"/>
              </a:rPr>
              <a:t>anusia dengan haiwan</a:t>
            </a:r>
            <a:endParaRPr lang="ms-MY" sz="2400" dirty="0">
              <a:effectLst>
                <a:glow rad="101600">
                  <a:schemeClr val="bg1">
                    <a:alpha val="60000"/>
                  </a:schemeClr>
                </a:glow>
              </a:effectLst>
              <a:latin typeface="Arial Black" pitchFamily="34" charset="0"/>
            </a:endParaRPr>
          </a:p>
        </p:txBody>
      </p:sp>
      <p:sp>
        <p:nvSpPr>
          <p:cNvPr id="5" name="Rectangle 4"/>
          <p:cNvSpPr/>
          <p:nvPr/>
        </p:nvSpPr>
        <p:spPr>
          <a:xfrm>
            <a:off x="776966" y="1988840"/>
            <a:ext cx="7909833" cy="941818"/>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ms-MY" sz="2400" dirty="0">
                <a:effectLst>
                  <a:glow rad="101600">
                    <a:schemeClr val="bg1">
                      <a:alpha val="60000"/>
                    </a:schemeClr>
                  </a:glow>
                </a:effectLst>
                <a:latin typeface="Arial Black" pitchFamily="34" charset="0"/>
              </a:rPr>
              <a:t>menjadi sebab kepada taklif dan segala tuntutan syarak.</a:t>
            </a:r>
            <a:endParaRPr lang="ms-MY" sz="2400" b="1" dirty="0">
              <a:effectLst>
                <a:glow rad="101600">
                  <a:schemeClr val="bg1">
                    <a:alpha val="60000"/>
                  </a:schemeClr>
                </a:glow>
              </a:effectLst>
            </a:endParaRPr>
          </a:p>
        </p:txBody>
      </p:sp>
      <p:sp>
        <p:nvSpPr>
          <p:cNvPr id="6" name="Rectangle 5"/>
          <p:cNvSpPr/>
          <p:nvPr/>
        </p:nvSpPr>
        <p:spPr>
          <a:xfrm>
            <a:off x="755576" y="2996952"/>
            <a:ext cx="7931224" cy="936782"/>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2400" dirty="0" smtClean="0">
                <a:effectLst>
                  <a:glow rad="101600">
                    <a:schemeClr val="bg1">
                      <a:alpha val="60000"/>
                    </a:schemeClr>
                  </a:glow>
                </a:effectLst>
                <a:latin typeface="Arial Black" pitchFamily="34" charset="0"/>
              </a:rPr>
              <a:t>tiada </a:t>
            </a:r>
            <a:r>
              <a:rPr lang="sv-SE" sz="2400" dirty="0">
                <a:effectLst>
                  <a:glow rad="101600">
                    <a:schemeClr val="bg1">
                      <a:alpha val="60000"/>
                    </a:schemeClr>
                  </a:glow>
                </a:effectLst>
                <a:latin typeface="Arial Black" pitchFamily="34" charset="0"/>
              </a:rPr>
              <a:t>siapa yang mampu mentakrifkan dan menyatakan hakikat akal, melainkan Allah </a:t>
            </a:r>
            <a:endParaRPr lang="ms-MY" sz="2400" b="1" dirty="0">
              <a:effectLst>
                <a:glow rad="101600">
                  <a:schemeClr val="bg1">
                    <a:alpha val="60000"/>
                  </a:schemeClr>
                </a:glow>
              </a:effectLst>
            </a:endParaRPr>
          </a:p>
        </p:txBody>
      </p:sp>
      <p:sp>
        <p:nvSpPr>
          <p:cNvPr id="7" name="Rectangle 6"/>
          <p:cNvSpPr/>
          <p:nvPr/>
        </p:nvSpPr>
        <p:spPr>
          <a:xfrm>
            <a:off x="755576" y="4015109"/>
            <a:ext cx="7931224" cy="135810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ms-MY" sz="2400" dirty="0">
                <a:effectLst>
                  <a:glow rad="101600">
                    <a:schemeClr val="bg1">
                      <a:alpha val="60000"/>
                    </a:schemeClr>
                  </a:glow>
                </a:effectLst>
                <a:latin typeface="Arial Black" pitchFamily="34" charset="0"/>
              </a:rPr>
              <a:t>banyak ayat dalam al-Quran yang menyeru manusia kepada berfikir dan menggunakan akal. </a:t>
            </a:r>
            <a:endParaRPr lang="ms-MY" sz="2400" b="1" dirty="0">
              <a:effectLst>
                <a:glow rad="101600">
                  <a:schemeClr val="bg1">
                    <a:alpha val="60000"/>
                  </a:schemeClr>
                </a:glow>
              </a:effectLst>
            </a:endParaRPr>
          </a:p>
        </p:txBody>
      </p:sp>
      <p:sp>
        <p:nvSpPr>
          <p:cNvPr id="8" name="Rectangle 7"/>
          <p:cNvSpPr/>
          <p:nvPr/>
        </p:nvSpPr>
        <p:spPr>
          <a:xfrm>
            <a:off x="755576" y="5500713"/>
            <a:ext cx="7931224" cy="1096639"/>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sv-SE" sz="2400" dirty="0" smtClean="0">
                <a:effectLst>
                  <a:glow rad="101600">
                    <a:schemeClr val="bg1">
                      <a:alpha val="60000"/>
                    </a:schemeClr>
                  </a:glow>
                </a:effectLst>
                <a:latin typeface="Arial Black" pitchFamily="34" charset="0"/>
              </a:rPr>
              <a:t>5 </a:t>
            </a:r>
            <a:r>
              <a:rPr lang="sv-SE" sz="2400" dirty="0">
                <a:effectLst>
                  <a:glow rad="101600">
                    <a:schemeClr val="bg1">
                      <a:alpha val="60000"/>
                    </a:schemeClr>
                  </a:glow>
                </a:effectLst>
                <a:latin typeface="Arial Black" pitchFamily="34" charset="0"/>
              </a:rPr>
              <a:t>kemestian </a:t>
            </a:r>
            <a:r>
              <a:rPr lang="sv-SE" sz="2400" dirty="0" smtClean="0">
                <a:effectLst>
                  <a:glow rad="101600">
                    <a:schemeClr val="bg1">
                      <a:alpha val="60000"/>
                    </a:schemeClr>
                  </a:glow>
                </a:effectLst>
                <a:latin typeface="Arial Black" pitchFamily="34" charset="0"/>
              </a:rPr>
              <a:t>yang </a:t>
            </a:r>
            <a:r>
              <a:rPr lang="sv-SE" sz="2400" dirty="0">
                <a:effectLst>
                  <a:glow rad="101600">
                    <a:schemeClr val="bg1">
                      <a:alpha val="60000"/>
                    </a:schemeClr>
                  </a:glow>
                </a:effectLst>
                <a:latin typeface="Arial Black" pitchFamily="34" charset="0"/>
              </a:rPr>
              <a:t>wajib dipelihara dan disuburkan.</a:t>
            </a:r>
            <a:endParaRPr lang="ms-MY" sz="2400" b="1" dirty="0">
              <a:effectLst>
                <a:glow rad="101600">
                  <a:schemeClr val="bg1">
                    <a:alpha val="60000"/>
                  </a:schemeClr>
                </a:glow>
              </a:effectLst>
            </a:endParaRPr>
          </a:p>
        </p:txBody>
      </p:sp>
      <p:sp>
        <p:nvSpPr>
          <p:cNvPr id="2" name="Striped Right Arrow 1"/>
          <p:cNvSpPr/>
          <p:nvPr/>
        </p:nvSpPr>
        <p:spPr>
          <a:xfrm>
            <a:off x="539552" y="1124744"/>
            <a:ext cx="360040" cy="720080"/>
          </a:xfrm>
          <a:prstGeom prst="stripedRight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
        <p:nvSpPr>
          <p:cNvPr id="10" name="Striped Right Arrow 9"/>
          <p:cNvSpPr/>
          <p:nvPr/>
        </p:nvSpPr>
        <p:spPr>
          <a:xfrm>
            <a:off x="575555" y="2099709"/>
            <a:ext cx="360040" cy="720080"/>
          </a:xfrm>
          <a:prstGeom prst="stripedRightArrow">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MY"/>
          </a:p>
        </p:txBody>
      </p:sp>
      <p:sp>
        <p:nvSpPr>
          <p:cNvPr id="11" name="Striped Right Arrow 10"/>
          <p:cNvSpPr/>
          <p:nvPr/>
        </p:nvSpPr>
        <p:spPr>
          <a:xfrm>
            <a:off x="647545" y="5688992"/>
            <a:ext cx="360040" cy="720080"/>
          </a:xfrm>
          <a:prstGeom prst="stripedRight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
        <p:nvSpPr>
          <p:cNvPr id="12" name="Striped Right Arrow 11"/>
          <p:cNvSpPr/>
          <p:nvPr/>
        </p:nvSpPr>
        <p:spPr>
          <a:xfrm>
            <a:off x="596946" y="3068959"/>
            <a:ext cx="360040" cy="720080"/>
          </a:xfrm>
          <a:prstGeom prst="stripedRight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
        <p:nvSpPr>
          <p:cNvPr id="13" name="Striped Right Arrow 12"/>
          <p:cNvSpPr/>
          <p:nvPr/>
        </p:nvSpPr>
        <p:spPr>
          <a:xfrm>
            <a:off x="594390" y="4334122"/>
            <a:ext cx="360040" cy="720080"/>
          </a:xfrm>
          <a:prstGeom prst="stripedRightArrow">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1250530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188640"/>
            <a:ext cx="9252520" cy="553998"/>
          </a:xfrm>
          <a:prstGeom prst="rect">
            <a:avLst/>
          </a:prstGeom>
        </p:spPr>
        <p:txBody>
          <a:bodyPr wrap="square">
            <a:spAutoFit/>
          </a:bodyPr>
          <a:lstStyle/>
          <a:p>
            <a:pPr algn="ctr"/>
            <a:r>
              <a:rPr lang="it-IT" sz="3000" dirty="0" smtClean="0">
                <a:solidFill>
                  <a:prstClr val="black"/>
                </a:solidFill>
                <a:latin typeface="Arial Black" pitchFamily="34" charset="0"/>
              </a:rPr>
              <a:t>Pemeliharaan dan Penyuburan akal</a:t>
            </a:r>
            <a:endParaRPr lang="it-IT" sz="3000" dirty="0">
              <a:solidFill>
                <a:prstClr val="black"/>
              </a:solidFill>
              <a:latin typeface="Arial Black" pitchFamily="34" charset="0"/>
            </a:endParaRPr>
          </a:p>
        </p:txBody>
      </p:sp>
      <p:grpSp>
        <p:nvGrpSpPr>
          <p:cNvPr id="6" name="Group 5"/>
          <p:cNvGrpSpPr/>
          <p:nvPr/>
        </p:nvGrpSpPr>
        <p:grpSpPr>
          <a:xfrm>
            <a:off x="924339" y="2250782"/>
            <a:ext cx="7454181" cy="1538258"/>
            <a:chOff x="538706" y="0"/>
            <a:chExt cx="7454181" cy="1003337"/>
          </a:xfrm>
        </p:grpSpPr>
        <p:sp>
          <p:nvSpPr>
            <p:cNvPr id="7" name="Rectangle 6"/>
            <p:cNvSpPr/>
            <p:nvPr/>
          </p:nvSpPr>
          <p:spPr>
            <a:xfrm>
              <a:off x="538706" y="0"/>
              <a:ext cx="7454181" cy="1003337"/>
            </a:xfrm>
            <a:prstGeom prst="rect">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7"/>
            <p:cNvSpPr/>
            <p:nvPr/>
          </p:nvSpPr>
          <p:spPr>
            <a:xfrm>
              <a:off x="538706" y="0"/>
              <a:ext cx="7454181" cy="10033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8783" tIns="60960" rIns="60960" bIns="60960" numCol="1" spcCol="1270" anchor="ctr" anchorCtr="0">
              <a:noAutofit/>
            </a:bodyPr>
            <a:lstStyle/>
            <a:p>
              <a:pPr lvl="0" algn="l" defTabSz="1066800">
                <a:lnSpc>
                  <a:spcPct val="90000"/>
                </a:lnSpc>
                <a:spcBef>
                  <a:spcPct val="0"/>
                </a:spcBef>
                <a:spcAft>
                  <a:spcPct val="35000"/>
                </a:spcAft>
              </a:pPr>
              <a:r>
                <a:rPr lang="ms-MY" sz="2800" b="1" kern="1200" dirty="0" smtClean="0">
                  <a:effectLst>
                    <a:glow rad="101600">
                      <a:schemeClr val="tx1">
                        <a:alpha val="60000"/>
                      </a:schemeClr>
                    </a:glow>
                  </a:effectLst>
                </a:rPr>
                <a:t>Larangan perbuatan yang boleh menghilang atau mengurangkan kemampuan akal</a:t>
              </a:r>
              <a:endParaRPr lang="ms-MY" sz="2800" b="1" kern="1200" dirty="0">
                <a:effectLst>
                  <a:glow rad="101600">
                    <a:schemeClr val="tx1">
                      <a:alpha val="60000"/>
                    </a:schemeClr>
                  </a:glow>
                </a:effectLst>
              </a:endParaRPr>
            </a:p>
          </p:txBody>
        </p:sp>
      </p:grpSp>
      <p:sp>
        <p:nvSpPr>
          <p:cNvPr id="9" name="Oval 8"/>
          <p:cNvSpPr/>
          <p:nvPr/>
        </p:nvSpPr>
        <p:spPr>
          <a:xfrm>
            <a:off x="557717" y="2733069"/>
            <a:ext cx="629907" cy="54620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250530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67544" y="-27384"/>
            <a:ext cx="82296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Taala </a:t>
            </a:r>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a:t>
            </a:r>
          </a:p>
          <a:p>
            <a:r>
              <a:rPr lang="de-D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al-Maaidah ayat 90 </a:t>
            </a:r>
          </a:p>
        </p:txBody>
      </p:sp>
      <p:sp>
        <p:nvSpPr>
          <p:cNvPr id="4" name="Rectangle 3"/>
          <p:cNvSpPr/>
          <p:nvPr/>
        </p:nvSpPr>
        <p:spPr>
          <a:xfrm>
            <a:off x="-1698" y="1838434"/>
            <a:ext cx="9144000" cy="2308324"/>
          </a:xfrm>
          <a:prstGeom prst="rect">
            <a:avLst/>
          </a:prstGeom>
          <a:solidFill>
            <a:schemeClr val="accent4">
              <a:alpha val="32000"/>
            </a:schemeClr>
          </a:solidFill>
        </p:spPr>
        <p:txBody>
          <a:bodyPr wrap="square">
            <a:spAutoFit/>
          </a:bodyPr>
          <a:lstStyle/>
          <a:p>
            <a:pPr algn="ctr" rtl="1"/>
            <a:r>
              <a:rPr lang="en-US"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يَا أَيُّهَا الَّذِينَ آمَنُوا إِنَّمَا الْخَمْرُ وَالْمَيْسِرُ وَالْأَنصَابُ وَالْأَزْلَامُ رِجْسٌ مِّنْ عَمَلِ الشَّيْطَانِ فَاجْتَنِبُوهُ لَعَلَّكُمْ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تُفْلِحُونَ</a:t>
            </a:r>
            <a:endParaRPr lang="ar-YE"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10344" y="4473716"/>
            <a:ext cx="9144000" cy="1631216"/>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“Wahai orang-orang yang beriman! Bahawa sesungguhnya arak, dan judi, dan pemujaan berhala, dan mengundi nasib dengan batang-batang anak panah, adalah (semuanya) kotor (keji) dari perbuatan Syaitan. Oleh itu hendaklah kamu menjauhinya supaya kamu </a:t>
            </a:r>
            <a:r>
              <a:rPr lang="ms-MY" sz="2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berjaya</a:t>
            </a:r>
            <a:r>
              <a:rPr lang="ms-MY" sz="2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endParaRPr kumimoji="0" lang="ms-MY" sz="2600" b="0" i="1"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250530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1691</Words>
  <Application>Microsoft Office PowerPoint</Application>
  <PresentationFormat>On-screen Show (4:3)</PresentationFormat>
  <Paragraphs>166</Paragraphs>
  <Slides>39</Slides>
  <Notes>0</Notes>
  <HiddenSlides>0</HiddenSlides>
  <MMClips>0</MMClips>
  <ScaleCrop>false</ScaleCrop>
  <HeadingPairs>
    <vt:vector size="4" baseType="variant">
      <vt:variant>
        <vt:lpstr>Theme</vt:lpstr>
      </vt:variant>
      <vt:variant>
        <vt:i4>5</vt:i4>
      </vt:variant>
      <vt:variant>
        <vt:lpstr>Slide Titles</vt:lpstr>
      </vt:variant>
      <vt:variant>
        <vt:i4>39</vt:i4>
      </vt:variant>
    </vt:vector>
  </HeadingPairs>
  <TitlesOfParts>
    <vt:vector size="44" baseType="lpstr">
      <vt:lpstr>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8</cp:revision>
  <dcterms:created xsi:type="dcterms:W3CDTF">2019-07-31T04:25:22Z</dcterms:created>
  <dcterms:modified xsi:type="dcterms:W3CDTF">2019-08-08T07:15:32Z</dcterms:modified>
</cp:coreProperties>
</file>